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66" r:id="rId3"/>
    <p:sldId id="268" r:id="rId4"/>
    <p:sldId id="392" r:id="rId5"/>
    <p:sldId id="393" r:id="rId6"/>
    <p:sldId id="404" r:id="rId7"/>
    <p:sldId id="402" r:id="rId8"/>
    <p:sldId id="372" r:id="rId9"/>
    <p:sldId id="391" r:id="rId10"/>
    <p:sldId id="390" r:id="rId11"/>
    <p:sldId id="399" r:id="rId12"/>
    <p:sldId id="321" r:id="rId13"/>
    <p:sldId id="336" r:id="rId14"/>
    <p:sldId id="358" r:id="rId15"/>
    <p:sldId id="400" r:id="rId16"/>
    <p:sldId id="328" r:id="rId17"/>
    <p:sldId id="330" r:id="rId18"/>
    <p:sldId id="332" r:id="rId19"/>
    <p:sldId id="284" r:id="rId20"/>
    <p:sldId id="323" r:id="rId21"/>
    <p:sldId id="345" r:id="rId22"/>
    <p:sldId id="353" r:id="rId23"/>
    <p:sldId id="401" r:id="rId24"/>
    <p:sldId id="362" r:id="rId25"/>
    <p:sldId id="394" r:id="rId26"/>
    <p:sldId id="407" r:id="rId27"/>
    <p:sldId id="363" r:id="rId28"/>
    <p:sldId id="371" r:id="rId29"/>
    <p:sldId id="408" r:id="rId30"/>
    <p:sldId id="395" r:id="rId31"/>
    <p:sldId id="365" r:id="rId32"/>
    <p:sldId id="366" r:id="rId33"/>
    <p:sldId id="367" r:id="rId34"/>
    <p:sldId id="396" r:id="rId35"/>
    <p:sldId id="397" r:id="rId36"/>
    <p:sldId id="361" r:id="rId37"/>
    <p:sldId id="375" r:id="rId38"/>
    <p:sldId id="377" r:id="rId39"/>
    <p:sldId id="376" r:id="rId40"/>
    <p:sldId id="383" r:id="rId41"/>
    <p:sldId id="378" r:id="rId42"/>
    <p:sldId id="385" r:id="rId43"/>
    <p:sldId id="386" r:id="rId44"/>
    <p:sldId id="380" r:id="rId45"/>
    <p:sldId id="387" r:id="rId46"/>
    <p:sldId id="388" r:id="rId47"/>
    <p:sldId id="398" r:id="rId48"/>
    <p:sldId id="265" r:id="rId49"/>
    <p:sldId id="412" r:id="rId50"/>
    <p:sldId id="411" r:id="rId51"/>
    <p:sldId id="409" r:id="rId52"/>
    <p:sldId id="364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21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716" autoAdjust="0"/>
    <p:restoredTop sz="94659" autoAdjust="0"/>
  </p:normalViewPr>
  <p:slideViewPr>
    <p:cSldViewPr snapToObjects="1" showGuides="1">
      <p:cViewPr varScale="1">
        <p:scale>
          <a:sx n="116" d="100"/>
          <a:sy n="116" d="100"/>
        </p:scale>
        <p:origin x="-113" y="-46"/>
      </p:cViewPr>
      <p:guideLst>
        <p:guide orient="horz" pos="621"/>
        <p:guide/>
      </p:guideLst>
    </p:cSldViewPr>
  </p:slideViewPr>
  <p:outlineViewPr>
    <p:cViewPr>
      <p:scale>
        <a:sx n="33" d="100"/>
        <a:sy n="33" d="100"/>
      </p:scale>
      <p:origin x="0" y="772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7788C-F300-204F-A00A-751840A0CD2B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4EF6B-C41F-F14B-9242-616E80C06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5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E7B8B-3FB8-1944-BE35-167C6F216B92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18C2C-7656-D04B-9870-F07A35BE9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18C2C-7656-D04B-9870-F07A35BE9B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18C2C-7656-D04B-9870-F07A35BE9B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9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18C2C-7656-D04B-9870-F07A35BE9B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78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18C2C-7656-D04B-9870-F07A35BE9B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3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18C2C-7656-D04B-9870-F07A35BE9BB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66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18C2C-7656-D04B-9870-F07A35BE9BB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70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18C2C-7656-D04B-9870-F07A35BE9BB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1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99258" y="2459513"/>
            <a:ext cx="5629402" cy="635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99258" y="3352648"/>
            <a:ext cx="5629402" cy="635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Oblique" charset="0"/>
                <a:ea typeface="Helvetica Oblique" charset="0"/>
                <a:cs typeface="Helvetica Oblique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B298D-E9EF-BE4A-90F9-399155F5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73175"/>
            <a:ext cx="7886700" cy="993775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593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169933" y="137075"/>
            <a:ext cx="7859894" cy="647854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73B53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68866" y="857754"/>
            <a:ext cx="3552642" cy="32125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1301" y="1269972"/>
            <a:ext cx="3592414" cy="2598738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400" b="1" i="0">
                <a:latin typeface="Helvetica" charset="0"/>
                <a:ea typeface="Helvetica" charset="0"/>
                <a:cs typeface="Helvetica" charset="0"/>
              </a:defRPr>
            </a:lvl1pPr>
            <a:lvl2pPr marL="640080" indent="-182880">
              <a:spcBef>
                <a:spcPts val="0"/>
              </a:spcBef>
              <a:spcAft>
                <a:spcPts val="600"/>
              </a:spcAft>
              <a:buFont typeface="Courier New" charset="0"/>
              <a:buChar char="o"/>
              <a:defRPr sz="11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960120" indent="-137160">
              <a:spcBef>
                <a:spcPts val="0"/>
              </a:spcBef>
              <a:spcAft>
                <a:spcPts val="600"/>
              </a:spcAft>
              <a:defRPr sz="1100" b="0" i="1">
                <a:latin typeface="Helvetica Light Oblique" charset="0"/>
                <a:ea typeface="Helvetica Light Oblique" charset="0"/>
                <a:cs typeface="Helvetica Light Oblique" charset="0"/>
              </a:defRPr>
            </a:lvl3pPr>
            <a:lvl4pPr marL="1325880" indent="-137160">
              <a:spcBef>
                <a:spcPts val="0"/>
              </a:spcBef>
              <a:spcAft>
                <a:spcPts val="600"/>
              </a:spcAft>
              <a:defRPr sz="10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691640" indent="-137160">
              <a:spcBef>
                <a:spcPts val="0"/>
              </a:spcBef>
              <a:spcAft>
                <a:spcPts val="600"/>
              </a:spcAft>
              <a:defRPr sz="10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B7BA066-20EF-AE4B-804F-FB83701E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1C0-D2E1-824D-979D-5850EEE773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3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" y="1960984"/>
            <a:ext cx="9143999" cy="3866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73B532"/>
                </a:solidFill>
                <a:latin typeface="Helvetica" charset="0"/>
                <a:ea typeface="Helvetica" charset="0"/>
                <a:cs typeface="Helvetica" charset="0"/>
              </a:rPr>
              <a:t>---</a:t>
            </a:r>
          </a:p>
          <a:p>
            <a:endParaRPr lang="en-US" sz="2400" b="1" dirty="0">
              <a:solidFill>
                <a:srgbClr val="73B532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400" b="1" dirty="0">
                <a:solidFill>
                  <a:srgbClr val="73B532"/>
                </a:solidFill>
                <a:latin typeface="Helvetica" charset="0"/>
                <a:ea typeface="Helvetica" charset="0"/>
                <a:cs typeface="Helvetica" charset="0"/>
              </a:rPr>
              <a:t>QUESTIONS?</a:t>
            </a:r>
          </a:p>
          <a:p>
            <a:endParaRPr lang="en-US" sz="2400" b="1" dirty="0">
              <a:solidFill>
                <a:srgbClr val="73B53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862182"/>
            <a:ext cx="914399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Thank you!</a:t>
            </a: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50000"/>
              </a:lnSpc>
            </a:pP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58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4BC895-EA9F-4C7D-BA4C-126ABD97C489}" type="datetime1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09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99258" y="2455120"/>
            <a:ext cx="5629402" cy="635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99258" y="3348255"/>
            <a:ext cx="5629402" cy="635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Helvetica Oblique" charset="0"/>
                <a:ea typeface="Helvetica Oblique" charset="0"/>
                <a:cs typeface="Helvetica Oblique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62D75C2-A60D-784F-824B-8D1FBC53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00150"/>
            <a:ext cx="7886700" cy="993775"/>
          </a:xfrm>
          <a:prstGeom prst="rect">
            <a:avLst/>
          </a:prstGeom>
        </p:spPr>
        <p:txBody>
          <a:bodyPr/>
          <a:lstStyle>
            <a:lvl1pPr algn="l"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4138BB8-AD58-4641-806D-71F4CDF8F6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641C0-D2E1-824D-979D-5850EEE773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22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60412" y="833439"/>
            <a:ext cx="1529634" cy="15618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60412" y="2589410"/>
            <a:ext cx="1529634" cy="15618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69933" y="137075"/>
            <a:ext cx="7859894" cy="647854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73B53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411426" y="777047"/>
            <a:ext cx="3754704" cy="3396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589564" y="1108793"/>
            <a:ext cx="4070181" cy="234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>
                <a:solidFill>
                  <a:schemeClr val="tx1"/>
                </a:solidFill>
                <a:latin typeface="Helvetica Light Oblique" charset="0"/>
                <a:ea typeface="Helvetica Light Oblique" charset="0"/>
                <a:cs typeface="Helvetica Light Oblique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589564" y="1319187"/>
            <a:ext cx="4070181" cy="258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589564" y="1650958"/>
            <a:ext cx="5623852" cy="7200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2411426" y="2508743"/>
            <a:ext cx="3754704" cy="3396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89564" y="2840489"/>
            <a:ext cx="4070181" cy="234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>
                <a:solidFill>
                  <a:schemeClr val="tx1"/>
                </a:solidFill>
                <a:latin typeface="Helvetica Light Oblique" charset="0"/>
                <a:ea typeface="Helvetica Light Oblique" charset="0"/>
                <a:cs typeface="Helvetica Light Oblique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2589564" y="3050883"/>
            <a:ext cx="4070181" cy="258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2589564" y="3382654"/>
            <a:ext cx="5623852" cy="7200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FA11A30-B9AA-AB4A-B1D5-1E669655CC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9F641C0-D2E1-824D-979D-5850EEE773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6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4130" y="930106"/>
            <a:ext cx="3592414" cy="2598738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400" b="1" i="0">
                <a:latin typeface="Helvetica" charset="0"/>
                <a:ea typeface="Helvetica" charset="0"/>
                <a:cs typeface="Helvetica" charset="0"/>
              </a:defRPr>
            </a:lvl1pPr>
            <a:lvl2pPr marL="640080" indent="-182880">
              <a:spcBef>
                <a:spcPts val="0"/>
              </a:spcBef>
              <a:spcAft>
                <a:spcPts val="600"/>
              </a:spcAft>
              <a:buFont typeface="Courier New" charset="0"/>
              <a:buChar char="o"/>
              <a:defRPr sz="11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960120" indent="-137160">
              <a:spcBef>
                <a:spcPts val="0"/>
              </a:spcBef>
              <a:spcAft>
                <a:spcPts val="600"/>
              </a:spcAft>
              <a:defRPr sz="1100" b="0" i="1">
                <a:latin typeface="Helvetica Light Oblique" charset="0"/>
                <a:ea typeface="Helvetica Light Oblique" charset="0"/>
                <a:cs typeface="Helvetica Light Oblique" charset="0"/>
              </a:defRPr>
            </a:lvl3pPr>
            <a:lvl4pPr marL="1325880" indent="-137160">
              <a:spcBef>
                <a:spcPts val="0"/>
              </a:spcBef>
              <a:spcAft>
                <a:spcPts val="600"/>
              </a:spcAft>
              <a:defRPr sz="10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691640" indent="-137160">
              <a:spcBef>
                <a:spcPts val="0"/>
              </a:spcBef>
              <a:spcAft>
                <a:spcPts val="600"/>
              </a:spcAft>
              <a:defRPr sz="10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426103" y="938635"/>
            <a:ext cx="4426583" cy="33582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 hasCustomPrompt="1"/>
          </p:nvPr>
        </p:nvSpPr>
        <p:spPr>
          <a:xfrm>
            <a:off x="169933" y="137075"/>
            <a:ext cx="7859894" cy="647854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73B53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F1371C2-BD2A-5840-A05B-1C59B9BE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1C0-D2E1-824D-979D-5850EEE773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6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30345" y="857715"/>
            <a:ext cx="7145506" cy="33825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69933" y="137075"/>
            <a:ext cx="7859894" cy="647854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73B53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97D6457-0C00-F745-8EB0-91F2D5C3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641C0-D2E1-824D-979D-5850EEE773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6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4130" y="930106"/>
            <a:ext cx="3592414" cy="2598738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400" b="1" i="0">
                <a:latin typeface="Helvetica" charset="0"/>
                <a:ea typeface="Helvetica" charset="0"/>
                <a:cs typeface="Helvetica" charset="0"/>
              </a:defRPr>
            </a:lvl1pPr>
            <a:lvl2pPr marL="640080" indent="-182880">
              <a:spcBef>
                <a:spcPts val="0"/>
              </a:spcBef>
              <a:spcAft>
                <a:spcPts val="600"/>
              </a:spcAft>
              <a:buFont typeface="Courier New" charset="0"/>
              <a:buChar char="o"/>
              <a:defRPr sz="11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960120" indent="-137160">
              <a:spcBef>
                <a:spcPts val="0"/>
              </a:spcBef>
              <a:spcAft>
                <a:spcPts val="600"/>
              </a:spcAft>
              <a:defRPr sz="1100" b="0" i="1">
                <a:latin typeface="Helvetica Light Oblique" charset="0"/>
                <a:ea typeface="Helvetica Light Oblique" charset="0"/>
                <a:cs typeface="Helvetica Light Oblique" charset="0"/>
              </a:defRPr>
            </a:lvl3pPr>
            <a:lvl4pPr marL="1325880" indent="-137160">
              <a:spcBef>
                <a:spcPts val="0"/>
              </a:spcBef>
              <a:spcAft>
                <a:spcPts val="600"/>
              </a:spcAft>
              <a:defRPr sz="10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691640" indent="-137160">
              <a:spcBef>
                <a:spcPts val="0"/>
              </a:spcBef>
              <a:spcAft>
                <a:spcPts val="600"/>
              </a:spcAft>
              <a:defRPr sz="10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389057" y="1569854"/>
            <a:ext cx="3050936" cy="2500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69933" y="137075"/>
            <a:ext cx="7859894" cy="647854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73B53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5397389" y="930767"/>
            <a:ext cx="3050696" cy="517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6474D39-2D61-8448-AC37-B0C5A58530F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9F641C0-D2E1-824D-979D-5850EEE773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169933" y="137075"/>
            <a:ext cx="7859894" cy="647854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73B53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740666" y="1432473"/>
            <a:ext cx="2144389" cy="2079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11861" y="1068148"/>
            <a:ext cx="2613966" cy="2451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924399" y="1068148"/>
            <a:ext cx="2613966" cy="2451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5916" y="3552614"/>
            <a:ext cx="2646096" cy="77662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3908454" y="3552614"/>
            <a:ext cx="2646096" cy="77662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xmlns="" id="{B39D7A60-94C3-EE48-B3AE-0DB55AC08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4767263"/>
            <a:ext cx="105052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AF56D92-6C00-034B-8319-F40062358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69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69933" y="137075"/>
            <a:ext cx="7859894" cy="647854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73B53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2848" y="922492"/>
            <a:ext cx="4450858" cy="27755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5284098" y="1068332"/>
            <a:ext cx="3455299" cy="2662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23088" y="3771100"/>
            <a:ext cx="4458710" cy="61478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>
              <a:buNone/>
              <a:defRPr sz="1400" b="1" i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8CFB992-4C42-EF4C-9377-FBD30DEB87D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9F641C0-D2E1-824D-979D-5850EEE773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29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834507-42CE-6D40-97C4-42FDDC1F2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740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9F641C0-D2E1-824D-979D-5850EEE773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1" descr="Description: SimberianNewLogo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79" y="4697398"/>
            <a:ext cx="1383249" cy="34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00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0" r:id="rId3"/>
    <p:sldLayoutId id="2147483654" r:id="rId4"/>
    <p:sldLayoutId id="2147483649" r:id="rId5"/>
    <p:sldLayoutId id="2147483655" r:id="rId6"/>
    <p:sldLayoutId id="2147483658" r:id="rId7"/>
    <p:sldLayoutId id="2147483659" r:id="rId8"/>
    <p:sldLayoutId id="2147483653" r:id="rId9"/>
    <p:sldLayoutId id="2147483656" r:id="rId10"/>
    <p:sldLayoutId id="2147483657" r:id="rId11"/>
    <p:sldLayoutId id="2147483664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venir Next Demi Bold"/>
          <a:ea typeface="+mj-ea"/>
          <a:cs typeface="Avenir Next Demi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2.wmf"/><Relationship Id="rId3" Type="http://schemas.openxmlformats.org/officeDocument/2006/relationships/image" Target="../media/image13.png"/><Relationship Id="rId7" Type="http://schemas.openxmlformats.org/officeDocument/2006/relationships/image" Target="../media/image9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24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88558" y="490048"/>
            <a:ext cx="276688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Welcome to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2697480" y="3740229"/>
            <a:ext cx="3749039" cy="731520"/>
          </a:xfrm>
        </p:spPr>
        <p:txBody>
          <a:bodyPr>
            <a:noAutofit/>
          </a:bodyPr>
          <a:lstStyle/>
          <a:p>
            <a:pPr algn="ctr"/>
            <a:r>
              <a:rPr lang="en-US" sz="2000" i="0" dirty="0">
                <a:solidFill>
                  <a:srgbClr val="FFFFFF"/>
                </a:solidFill>
                <a:latin typeface="Helvetica Light Oblique" charset="0"/>
                <a:ea typeface="Helvetica Light Oblique" charset="0"/>
                <a:cs typeface="Helvetica Light Oblique" charset="0"/>
              </a:rPr>
              <a:t>Santa Clara Convention Center</a:t>
            </a:r>
          </a:p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AECDF3-E58E-4BB5-857B-B9CE66A29D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37410" y="1154325"/>
            <a:ext cx="5669178" cy="123243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C79599F-34FC-4820-A8B9-109B47DF26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52600" y="2636039"/>
            <a:ext cx="2651760" cy="9144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Conference</a:t>
            </a:r>
          </a:p>
          <a:p>
            <a:r>
              <a:rPr lang="en-US" sz="2000" dirty="0">
                <a:latin typeface="Helvetica Light" panose="020B0403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January 28 - 30, 2020</a:t>
            </a:r>
            <a:endParaRPr lang="en-US" sz="2000" dirty="0">
              <a:solidFill>
                <a:srgbClr val="FFFFFF"/>
              </a:solidFill>
              <a:latin typeface="Helvetica Light" panose="020B0403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xmlns="" id="{03F67021-C0FB-4CC7-BF9E-18F6C6BE792B}"/>
              </a:ext>
            </a:extLst>
          </p:cNvPr>
          <p:cNvSpPr txBox="1">
            <a:spLocks/>
          </p:cNvSpPr>
          <p:nvPr/>
        </p:nvSpPr>
        <p:spPr>
          <a:xfrm>
            <a:off x="4648200" y="2636039"/>
            <a:ext cx="265176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Expo</a:t>
            </a:r>
          </a:p>
          <a:p>
            <a:r>
              <a:rPr lang="en-US" sz="2000" dirty="0">
                <a:latin typeface="Helvetica Light" panose="020B0403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January 29 - 30, 2020</a:t>
            </a:r>
            <a:endParaRPr lang="en-US" sz="2000" dirty="0">
              <a:solidFill>
                <a:srgbClr val="FFFFFF"/>
              </a:solidFill>
              <a:latin typeface="Helvetica Light" panose="020B0403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1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Analysis Quality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1047750"/>
            <a:ext cx="8305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 – count of all samples; </a:t>
            </a:r>
            <a:r>
              <a:rPr lang="en-US" dirty="0" err="1"/>
              <a:t>Pos</a:t>
            </a:r>
            <a:r>
              <a:rPr lang="en-US" dirty="0"/>
              <a:t> – count of positive samples; p0=</a:t>
            </a:r>
            <a:r>
              <a:rPr lang="en-US" dirty="0" err="1"/>
              <a:t>Pos</a:t>
            </a:r>
            <a:r>
              <a:rPr lang="en-US" dirty="0"/>
              <a:t>/N</a:t>
            </a:r>
          </a:p>
          <a:p>
            <a:r>
              <a:rPr lang="en-US" dirty="0"/>
              <a:t>R – range; n(R) – count of all samples within that range;</a:t>
            </a:r>
          </a:p>
          <a:p>
            <a:endParaRPr lang="en-US" dirty="0"/>
          </a:p>
          <a:p>
            <a:pPr lvl="0"/>
            <a:r>
              <a:rPr lang="en-US" i="1" dirty="0"/>
              <a:t>True Positive Rate</a:t>
            </a:r>
            <a:r>
              <a:rPr lang="en-US" dirty="0"/>
              <a:t> (aka </a:t>
            </a:r>
            <a:r>
              <a:rPr lang="en-US" i="1" dirty="0"/>
              <a:t>sensitivity</a:t>
            </a:r>
            <a:r>
              <a:rPr lang="en-US" dirty="0"/>
              <a:t>, </a:t>
            </a:r>
            <a:r>
              <a:rPr lang="en-US" i="1" dirty="0"/>
              <a:t>recall</a:t>
            </a:r>
            <a:r>
              <a:rPr lang="en-US" dirty="0"/>
              <a:t>, or </a:t>
            </a:r>
            <a:r>
              <a:rPr lang="en-US" i="1" dirty="0"/>
              <a:t>hit rate</a:t>
            </a:r>
            <a:r>
              <a:rPr lang="en-US" dirty="0"/>
              <a:t>): TPR(R) = TP(R)/</a:t>
            </a:r>
            <a:r>
              <a:rPr lang="en-US" dirty="0" err="1"/>
              <a:t>Pos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where TP(R) denotes the count </a:t>
            </a:r>
            <a:r>
              <a:rPr lang="en-US" i="1" dirty="0"/>
              <a:t>of true positive</a:t>
            </a:r>
            <a:r>
              <a:rPr lang="en-US" dirty="0"/>
              <a:t> samples - positive samples within R;</a:t>
            </a:r>
          </a:p>
          <a:p>
            <a:pPr lvl="0"/>
            <a:endParaRPr lang="en-US" dirty="0"/>
          </a:p>
          <a:p>
            <a:pPr lvl="0"/>
            <a:r>
              <a:rPr lang="en-US" i="1" dirty="0"/>
              <a:t>Predictive Positive Value</a:t>
            </a:r>
            <a:r>
              <a:rPr lang="en-US" dirty="0"/>
              <a:t> (also known as </a:t>
            </a:r>
            <a:r>
              <a:rPr lang="en-US" i="1" dirty="0"/>
              <a:t>precision</a:t>
            </a:r>
            <a:r>
              <a:rPr lang="en-US" dirty="0"/>
              <a:t>): PPV(R) = TP(R)/n(R);</a:t>
            </a:r>
          </a:p>
          <a:p>
            <a:pPr lvl="0"/>
            <a:r>
              <a:rPr lang="en-US" b="1" dirty="0"/>
              <a:t>The </a:t>
            </a:r>
            <a:r>
              <a:rPr lang="en-US" b="1" i="1" dirty="0"/>
              <a:t>lift:</a:t>
            </a:r>
            <a:r>
              <a:rPr lang="en-US" b="1" dirty="0"/>
              <a:t> Lift(R) = PPV(R)/p0</a:t>
            </a:r>
            <a:r>
              <a:rPr lang="en-US" dirty="0"/>
              <a:t> – likelihood to have more positive samples within R;</a:t>
            </a:r>
          </a:p>
          <a:p>
            <a:r>
              <a:rPr lang="en-US" b="1" i="1" dirty="0"/>
              <a:t>Weighted Relative Accuracy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dirty="0" err="1"/>
              <a:t>WRAcc</a:t>
            </a:r>
            <a:r>
              <a:rPr lang="en-US" dirty="0"/>
              <a:t>(R) = (n(R)/N)*(PPV(R)–p0)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371475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Goal of design exploration with RA is to identify ranges R that maximize Lift(R), </a:t>
            </a:r>
            <a:r>
              <a:rPr lang="en-US" b="1" dirty="0" err="1">
                <a:solidFill>
                  <a:schemeClr val="accent2"/>
                </a:solidFill>
              </a:rPr>
              <a:t>WRAcc</a:t>
            </a:r>
            <a:r>
              <a:rPr lang="en-US" b="1" dirty="0">
                <a:solidFill>
                  <a:schemeClr val="accent2"/>
                </a:solidFill>
              </a:rPr>
              <a:t>, and/or other quality functions that are most suitable for the application at hand</a:t>
            </a:r>
          </a:p>
        </p:txBody>
      </p:sp>
    </p:spTree>
    <p:extLst>
      <p:ext uri="{BB962C8B-B14F-4D97-AF65-F5344CB8AC3E}">
        <p14:creationId xmlns:p14="http://schemas.microsoft.com/office/powerpoint/2010/main" val="355771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200150"/>
            <a:ext cx="7391400" cy="993775"/>
          </a:xfrm>
        </p:spPr>
        <p:txBody>
          <a:bodyPr/>
          <a:lstStyle/>
          <a:p>
            <a:r>
              <a:rPr lang="en-US" dirty="0"/>
              <a:t>COM </a:t>
            </a:r>
            <a:r>
              <a:rPr lang="en-US" dirty="0" smtClean="0"/>
              <a:t>Based Interconnect </a:t>
            </a:r>
            <a:br>
              <a:rPr lang="en-US" dirty="0" smtClean="0"/>
            </a:br>
            <a:r>
              <a:rPr lang="en-US" dirty="0" smtClean="0"/>
              <a:t>System </a:t>
            </a:r>
            <a:r>
              <a:rPr lang="en-US" dirty="0"/>
              <a:t>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5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/>
          <a:lstStyle/>
          <a:p>
            <a:pPr algn="l"/>
            <a:r>
              <a:rPr lang="en-US" dirty="0"/>
              <a:t>COM In Nutshell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67191" y="3458074"/>
            <a:ext cx="6781800" cy="4688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19591" y="3077074"/>
            <a:ext cx="1524000" cy="3048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1591" y="3076985"/>
            <a:ext cx="1524000" cy="3048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0591" y="3018747"/>
            <a:ext cx="76200" cy="14512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10191" y="3163867"/>
            <a:ext cx="152400" cy="67520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854481" y="3163867"/>
            <a:ext cx="88869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33991" y="3686674"/>
            <a:ext cx="19812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186591" y="3458075"/>
            <a:ext cx="152400" cy="380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186591" y="3456169"/>
            <a:ext cx="2286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681891" y="3458075"/>
            <a:ext cx="152400" cy="380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605691" y="3458074"/>
            <a:ext cx="2286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300891" y="3318899"/>
            <a:ext cx="419100" cy="125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4632361" y="3686674"/>
            <a:ext cx="19812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396391" y="3163778"/>
            <a:ext cx="152400" cy="67520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6320191" y="3163778"/>
            <a:ext cx="88869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082191" y="3006500"/>
            <a:ext cx="76200" cy="14512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976791" y="255534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A</a:t>
            </a:r>
          </a:p>
        </p:txBody>
      </p:sp>
      <p:sp>
        <p:nvSpPr>
          <p:cNvPr id="39" name="Right Arrow 38"/>
          <p:cNvSpPr/>
          <p:nvPr/>
        </p:nvSpPr>
        <p:spPr>
          <a:xfrm>
            <a:off x="1214791" y="3091307"/>
            <a:ext cx="228600" cy="2275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24191" y="300087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Package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1138591" y="3560175"/>
            <a:ext cx="228600" cy="2275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05191" y="346974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72591" y="255534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10391" y="3009565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 Caps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195991" y="265487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Stripline or Microstrip Link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18220" y="2886592"/>
            <a:ext cx="914400" cy="125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6320191" y="2886592"/>
            <a:ext cx="914400" cy="125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ight Arrow 79"/>
          <p:cNvSpPr/>
          <p:nvPr/>
        </p:nvSpPr>
        <p:spPr>
          <a:xfrm flipH="1">
            <a:off x="7691791" y="3086121"/>
            <a:ext cx="228600" cy="2275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7901473" y="300938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Package</a:t>
            </a:r>
          </a:p>
        </p:txBody>
      </p:sp>
      <p:pic>
        <p:nvPicPr>
          <p:cNvPr id="6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91" y="812270"/>
            <a:ext cx="2208038" cy="164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Straight Arrow Connector 76"/>
          <p:cNvCxnSpPr/>
          <p:nvPr/>
        </p:nvCxnSpPr>
        <p:spPr>
          <a:xfrm>
            <a:off x="2129191" y="1435950"/>
            <a:ext cx="0" cy="159543"/>
          </a:xfrm>
          <a:prstGeom prst="straightConnector1">
            <a:avLst/>
          </a:prstGeom>
          <a:ln w="12700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062391" y="1515721"/>
            <a:ext cx="533400" cy="3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955362" y="1433569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1214791" y="1228779"/>
            <a:ext cx="0" cy="200028"/>
          </a:xfrm>
          <a:prstGeom prst="straightConnector1">
            <a:avLst/>
          </a:prstGeom>
          <a:ln w="12700"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1214791" y="1527729"/>
            <a:ext cx="0" cy="225028"/>
          </a:xfrm>
          <a:prstGeom prst="straightConnector1">
            <a:avLst/>
          </a:prstGeom>
          <a:ln w="12700"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917282" y="1605017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1064772" y="1433569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8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267665"/>
              </p:ext>
            </p:extLst>
          </p:nvPr>
        </p:nvGraphicFramePr>
        <p:xfrm>
          <a:off x="2147805" y="1315373"/>
          <a:ext cx="601579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2" name="Equation" r:id="rId4" imgW="380880" imgH="241200" progId="Equation.DSMT4">
                  <p:embed/>
                </p:oleObj>
              </mc:Choice>
              <mc:Fallback>
                <p:oleObj name="Equation" r:id="rId4" imgW="380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7805" y="1315373"/>
                        <a:ext cx="601579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389186"/>
              </p:ext>
            </p:extLst>
          </p:nvPr>
        </p:nvGraphicFramePr>
        <p:xfrm>
          <a:off x="643291" y="975263"/>
          <a:ext cx="571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3" name="Equation" r:id="rId6" imgW="342720" imgH="228600" progId="Equation.DSMT4">
                  <p:embed/>
                </p:oleObj>
              </mc:Choice>
              <mc:Fallback>
                <p:oleObj name="Equation" r:id="rId6" imgW="342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291" y="975263"/>
                        <a:ext cx="5715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404435"/>
              </p:ext>
            </p:extLst>
          </p:nvPr>
        </p:nvGraphicFramePr>
        <p:xfrm>
          <a:off x="3432529" y="878942"/>
          <a:ext cx="2271712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4" name="Equation" r:id="rId8" imgW="1574640" imgH="482400" progId="Equation.DSMT4">
                  <p:embed/>
                </p:oleObj>
              </mc:Choice>
              <mc:Fallback>
                <p:oleObj name="Equation" r:id="rId8" imgW="15746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529" y="878942"/>
                        <a:ext cx="2271712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3514712" y="1564742"/>
            <a:ext cx="5453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Peak Signal – includes all losses accounted in model and equalization</a:t>
            </a:r>
            <a:r>
              <a:rPr lang="en-US" sz="1400" dirty="0"/>
              <a:t> </a:t>
            </a:r>
          </a:p>
        </p:txBody>
      </p:sp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480564"/>
              </p:ext>
            </p:extLst>
          </p:nvPr>
        </p:nvGraphicFramePr>
        <p:xfrm>
          <a:off x="2967391" y="1498070"/>
          <a:ext cx="6016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5" name="Equation" r:id="rId10" imgW="380880" imgH="241200" progId="Equation.DSMT4">
                  <p:embed/>
                </p:oleObj>
              </mc:Choice>
              <mc:Fallback>
                <p:oleObj name="Equation" r:id="rId10" imgW="380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391" y="1498070"/>
                        <a:ext cx="60166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728231"/>
              </p:ext>
            </p:extLst>
          </p:nvPr>
        </p:nvGraphicFramePr>
        <p:xfrm>
          <a:off x="2967391" y="1869542"/>
          <a:ext cx="571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6" name="Equation" r:id="rId12" imgW="342720" imgH="228600" progId="Equation.DSMT4">
                  <p:embed/>
                </p:oleObj>
              </mc:Choice>
              <mc:Fallback>
                <p:oleObj name="Equation" r:id="rId12" imgW="342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391" y="1869542"/>
                        <a:ext cx="5715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3530138" y="1879722"/>
            <a:ext cx="536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Peak SER Noise – includes losses, ISI, crosstalk and random noise with some assumptions and equalization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014803" y="928154"/>
            <a:ext cx="266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&gt;3 dB for pass threshold</a:t>
            </a:r>
          </a:p>
          <a:p>
            <a:r>
              <a:rPr lang="en-US" i="1" dirty="0"/>
              <a:t>&gt;4 dB for excellent links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4142153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Channel Operating Margin (COM) – single real number ideally for RA</a:t>
            </a:r>
          </a:p>
        </p:txBody>
      </p:sp>
    </p:spTree>
    <p:extLst>
      <p:ext uri="{BB962C8B-B14F-4D97-AF65-F5344CB8AC3E}">
        <p14:creationId xmlns:p14="http://schemas.microsoft.com/office/powerpoint/2010/main" val="41165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17387"/>
            <a:ext cx="5334000" cy="30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87722"/>
            <a:ext cx="5311665" cy="90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572000" y="1240388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91000" y="1316588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TP0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1240388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TP5</a:t>
            </a:r>
          </a:p>
        </p:txBody>
      </p:sp>
      <p:cxnSp>
        <p:nvCxnSpPr>
          <p:cNvPr id="11" name="Straight Arrow Connector 10"/>
          <p:cNvCxnSpPr>
            <a:stCxn id="12" idx="1"/>
          </p:cNvCxnSpPr>
          <p:nvPr/>
        </p:nvCxnSpPr>
        <p:spPr>
          <a:xfrm flipH="1" flipV="1">
            <a:off x="7391400" y="1212587"/>
            <a:ext cx="152400" cy="166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91200" y="1517387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03812" y="166978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TP0-TP5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267200" y="755387"/>
            <a:ext cx="1524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10000" y="569233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TPa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924800" y="645433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TPb</a:t>
            </a:r>
            <a:endParaRPr lang="en-US" sz="1600" dirty="0"/>
          </a:p>
        </p:txBody>
      </p:sp>
      <p:cxnSp>
        <p:nvCxnSpPr>
          <p:cNvPr id="20" name="Straight Arrow Connector 19"/>
          <p:cNvCxnSpPr>
            <a:stCxn id="22" idx="1"/>
          </p:cNvCxnSpPr>
          <p:nvPr/>
        </p:nvCxnSpPr>
        <p:spPr>
          <a:xfrm flipH="1">
            <a:off x="7772400" y="814710"/>
            <a:ext cx="152400" cy="1692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029200" y="2419567"/>
            <a:ext cx="0" cy="18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00600" y="212698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TPa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413412" y="212698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TPb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674070" y="2422328"/>
            <a:ext cx="0" cy="18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9759" y="1683376"/>
            <a:ext cx="34177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S-parameters computed or measured over sufficient bandwidth suitable for 112 </a:t>
            </a:r>
            <a:r>
              <a:rPr lang="en-US" sz="1400" dirty="0" err="1"/>
              <a:t>Gbps</a:t>
            </a:r>
            <a:r>
              <a:rPr lang="en-US" sz="1400" dirty="0"/>
              <a:t> PAM4 time domain conversion:</a:t>
            </a:r>
          </a:p>
          <a:p>
            <a:r>
              <a:rPr lang="en-US" sz="1400" dirty="0"/>
              <a:t>	a) S-parameters of links with crosstalk from TP0 to TP5 if vendor or the reference package model is used;</a:t>
            </a:r>
          </a:p>
          <a:p>
            <a:r>
              <a:rPr lang="en-US" sz="1400" dirty="0"/>
              <a:t>	b) S-parameters of links with crosstalk from </a:t>
            </a:r>
            <a:r>
              <a:rPr lang="en-US" sz="1400" dirty="0" err="1"/>
              <a:t>TPa</a:t>
            </a:r>
            <a:r>
              <a:rPr lang="en-US" sz="1400" dirty="0"/>
              <a:t> to </a:t>
            </a:r>
            <a:r>
              <a:rPr lang="en-US" sz="1400" dirty="0" err="1"/>
              <a:t>TPb</a:t>
            </a:r>
            <a:r>
              <a:rPr lang="en-US" sz="1400" dirty="0"/>
              <a:t> for analysis with package model;</a:t>
            </a:r>
          </a:p>
          <a:p>
            <a:endParaRPr lang="en-US" sz="1400" dirty="0"/>
          </a:p>
          <a:p>
            <a:r>
              <a:rPr lang="en-US" sz="1400" dirty="0"/>
              <a:t>2) COM script – </a:t>
            </a:r>
            <a:r>
              <a:rPr lang="en-US" sz="1400" dirty="0" err="1"/>
              <a:t>Matlab</a:t>
            </a:r>
            <a:r>
              <a:rPr lang="en-US" sz="1400" dirty="0"/>
              <a:t> script from IEEE P802.3ck group is used;</a:t>
            </a:r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81975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 Base System Performance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680694" y="2611253"/>
            <a:ext cx="0" cy="1255897"/>
          </a:xfrm>
          <a:prstGeom prst="line">
            <a:avLst/>
          </a:prstGeom>
          <a:ln>
            <a:solidFill>
              <a:schemeClr val="accent1">
                <a:alpha val="48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2611253"/>
            <a:ext cx="0" cy="1255897"/>
          </a:xfrm>
          <a:prstGeom prst="line">
            <a:avLst/>
          </a:prstGeom>
          <a:ln>
            <a:solidFill>
              <a:schemeClr val="accent1">
                <a:alpha val="48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F20BC02-AE2E-47A8-8BEC-394E9EDC1758}"/>
              </a:ext>
            </a:extLst>
          </p:cNvPr>
          <p:cNvSpPr/>
          <p:nvPr/>
        </p:nvSpPr>
        <p:spPr>
          <a:xfrm>
            <a:off x="173390" y="1378887"/>
            <a:ext cx="3470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What is needed to compute COM?</a:t>
            </a:r>
          </a:p>
        </p:txBody>
      </p:sp>
    </p:spTree>
    <p:extLst>
      <p:ext uri="{BB962C8B-B14F-4D97-AF65-F5344CB8AC3E}">
        <p14:creationId xmlns:p14="http://schemas.microsoft.com/office/powerpoint/2010/main" val="47240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60400"/>
            <a:ext cx="249872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Other inputs to 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19150"/>
            <a:ext cx="3886200" cy="3810000"/>
          </a:xfrm>
        </p:spPr>
        <p:txBody>
          <a:bodyPr/>
          <a:lstStyle/>
          <a:p>
            <a:r>
              <a:rPr lang="fr-FR" sz="1600" dirty="0" err="1"/>
              <a:t>Transmitter</a:t>
            </a:r>
            <a:r>
              <a:rPr lang="fr-FR" sz="1600" dirty="0"/>
              <a:t> (</a:t>
            </a:r>
            <a:r>
              <a:rPr lang="fr-FR" sz="1600" dirty="0" err="1"/>
              <a:t>Tx</a:t>
            </a:r>
            <a:r>
              <a:rPr lang="fr-FR" sz="1600" dirty="0"/>
              <a:t>)</a:t>
            </a:r>
          </a:p>
          <a:p>
            <a:pPr lvl="1"/>
            <a:r>
              <a:rPr lang="fr-FR" sz="1200" dirty="0"/>
              <a:t>Voltage swing (Av)</a:t>
            </a:r>
          </a:p>
          <a:p>
            <a:pPr lvl="1"/>
            <a:r>
              <a:rPr lang="fr-FR" sz="1200" dirty="0" err="1"/>
              <a:t>Nonlinearity</a:t>
            </a:r>
            <a:r>
              <a:rPr lang="fr-FR" sz="1200" dirty="0"/>
              <a:t> (R_LM)</a:t>
            </a:r>
          </a:p>
          <a:p>
            <a:pPr lvl="1"/>
            <a:r>
              <a:rPr lang="fr-FR" sz="1200" dirty="0"/>
              <a:t>Rise/</a:t>
            </a:r>
            <a:r>
              <a:rPr lang="fr-FR" sz="1200" dirty="0" err="1"/>
              <a:t>Fall</a:t>
            </a:r>
            <a:r>
              <a:rPr lang="fr-FR" sz="1200" dirty="0"/>
              <a:t> Time (Tr)</a:t>
            </a:r>
          </a:p>
          <a:p>
            <a:pPr lvl="1"/>
            <a:r>
              <a:rPr lang="fr-FR" sz="1200" dirty="0" err="1"/>
              <a:t>Jitter</a:t>
            </a:r>
            <a:r>
              <a:rPr lang="fr-FR" sz="1200" dirty="0"/>
              <a:t> (</a:t>
            </a:r>
            <a:r>
              <a:rPr lang="fr-FR" sz="1200" dirty="0" err="1"/>
              <a:t>sigma_RJ</a:t>
            </a:r>
            <a:r>
              <a:rPr lang="fr-FR" sz="1200" dirty="0"/>
              <a:t> and A_DD)</a:t>
            </a:r>
          </a:p>
          <a:p>
            <a:pPr lvl="1"/>
            <a:r>
              <a:rPr lang="fr-FR" sz="1200" dirty="0"/>
              <a:t>Noise (SNR)</a:t>
            </a:r>
          </a:p>
          <a:p>
            <a:pPr lvl="1"/>
            <a:r>
              <a:rPr lang="fr-FR" sz="1200" dirty="0"/>
              <a:t>FFE </a:t>
            </a:r>
            <a:r>
              <a:rPr lang="fr-FR" sz="1200" dirty="0" err="1"/>
              <a:t>tap</a:t>
            </a:r>
            <a:r>
              <a:rPr lang="fr-FR" sz="1200" dirty="0"/>
              <a:t> ranges plus </a:t>
            </a:r>
            <a:r>
              <a:rPr lang="fr-FR" sz="1200" dirty="0" err="1"/>
              <a:t>limits</a:t>
            </a:r>
            <a:r>
              <a:rPr lang="fr-FR" sz="1200" dirty="0"/>
              <a:t> (c(k))</a:t>
            </a:r>
          </a:p>
          <a:p>
            <a:r>
              <a:rPr lang="fr-FR" sz="1600" dirty="0" err="1"/>
              <a:t>Receiver</a:t>
            </a:r>
            <a:r>
              <a:rPr lang="fr-FR" sz="1600" dirty="0"/>
              <a:t> (</a:t>
            </a:r>
            <a:r>
              <a:rPr lang="fr-FR" sz="1600" dirty="0" err="1"/>
              <a:t>Rx</a:t>
            </a:r>
            <a:r>
              <a:rPr lang="fr-FR" sz="1600" dirty="0"/>
              <a:t>)</a:t>
            </a:r>
          </a:p>
          <a:p>
            <a:pPr lvl="1"/>
            <a:r>
              <a:rPr lang="en-US" sz="1200" dirty="0"/>
              <a:t>One-sided noise spectral density (eta_0)</a:t>
            </a:r>
          </a:p>
          <a:p>
            <a:pPr lvl="1"/>
            <a:r>
              <a:rPr lang="en-US" sz="1200" dirty="0"/>
              <a:t>Bandwidth limiting filter (</a:t>
            </a:r>
            <a:r>
              <a:rPr lang="en-US" sz="1200" dirty="0" err="1"/>
              <a:t>f_r</a:t>
            </a:r>
            <a:r>
              <a:rPr lang="en-US" sz="1200" dirty="0"/>
              <a:t>)</a:t>
            </a:r>
          </a:p>
          <a:p>
            <a:pPr lvl="1"/>
            <a:r>
              <a:rPr lang="en-US" sz="1200" dirty="0"/>
              <a:t>Reference CTLE (</a:t>
            </a:r>
            <a:r>
              <a:rPr lang="en-US" sz="1200" dirty="0" err="1"/>
              <a:t>g_DC</a:t>
            </a:r>
            <a:r>
              <a:rPr lang="en-US" sz="1200" dirty="0"/>
              <a:t>, </a:t>
            </a:r>
            <a:r>
              <a:rPr lang="en-US" sz="1200" dirty="0" err="1"/>
              <a:t>f_z</a:t>
            </a:r>
            <a:r>
              <a:rPr lang="en-US" sz="1200" dirty="0"/>
              <a:t>, f_p1, f_p2) and noise filter (</a:t>
            </a:r>
            <a:r>
              <a:rPr lang="en-US" sz="1200" dirty="0" err="1"/>
              <a:t>g_DC_HP</a:t>
            </a:r>
            <a:r>
              <a:rPr lang="en-US" sz="1200" dirty="0"/>
              <a:t>, </a:t>
            </a:r>
            <a:r>
              <a:rPr lang="en-US" sz="1200" dirty="0" err="1"/>
              <a:t>f_HP_PZ</a:t>
            </a:r>
            <a:r>
              <a:rPr lang="en-US" sz="1200" dirty="0"/>
              <a:t>)</a:t>
            </a:r>
          </a:p>
          <a:p>
            <a:pPr lvl="1"/>
            <a:r>
              <a:rPr lang="en-US" sz="1200" dirty="0"/>
              <a:t>Number of ideal DFE taps plus limits  (</a:t>
            </a:r>
            <a:r>
              <a:rPr lang="en-US" sz="1200" dirty="0" err="1"/>
              <a:t>N_b</a:t>
            </a:r>
            <a:r>
              <a:rPr lang="en-US" sz="1200" dirty="0"/>
              <a:t>, </a:t>
            </a:r>
            <a:r>
              <a:rPr lang="en-US" sz="1200" dirty="0" err="1"/>
              <a:t>b_max</a:t>
            </a:r>
            <a:r>
              <a:rPr lang="en-US" sz="1200" dirty="0"/>
              <a:t>(n))</a:t>
            </a:r>
          </a:p>
          <a:p>
            <a:pPr lvl="1"/>
            <a:r>
              <a:rPr lang="en-US" sz="1200" dirty="0"/>
              <a:t>Detector error ratio (DER_0)  related to </a:t>
            </a:r>
            <a:br>
              <a:rPr lang="en-US" sz="1200" dirty="0"/>
            </a:br>
            <a:r>
              <a:rPr lang="en-US" sz="1200" dirty="0"/>
              <a:t>forward error correction (FEC) choice</a:t>
            </a:r>
          </a:p>
          <a:p>
            <a:pPr lvl="1"/>
            <a:r>
              <a:rPr lang="en-US" sz="1200" dirty="0"/>
              <a:t>Termination resistor (</a:t>
            </a:r>
            <a:r>
              <a:rPr lang="en-US" sz="1200" dirty="0" err="1"/>
              <a:t>R_d</a:t>
            </a:r>
            <a:r>
              <a:rPr lang="en-US" sz="1200" dirty="0"/>
              <a:t>)</a:t>
            </a:r>
            <a:endParaRPr lang="fr-FR" sz="12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14801" y="3675043"/>
            <a:ext cx="228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H. Wu, M. </a:t>
            </a:r>
            <a:r>
              <a:rPr lang="en-US" sz="1400" dirty="0" err="1"/>
              <a:t>Shimanouchi</a:t>
            </a:r>
            <a:r>
              <a:rPr lang="en-US" sz="1400" dirty="0"/>
              <a:t>, M. P. Li, COM &amp; IBIS-AMI How They Relate &amp; Where They Diverge, DesignCon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914221"/>
            <a:ext cx="2895600" cy="1200329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Most of the parameters are from the reference 802.03ck (C2C) script;</a:t>
            </a:r>
          </a:p>
          <a:p>
            <a:r>
              <a:rPr lang="en-US" sz="1200" dirty="0"/>
              <a:t>Equalization parameters are optimized by the reference script;</a:t>
            </a:r>
          </a:p>
          <a:p>
            <a:r>
              <a:rPr lang="en-US" sz="1200" dirty="0"/>
              <a:t>Number of DFE taps was 1 and 5;</a:t>
            </a:r>
          </a:p>
          <a:p>
            <a:r>
              <a:rPr lang="en-US" sz="1200" dirty="0"/>
              <a:t>Details and references in the paper…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248400" y="3979844"/>
            <a:ext cx="2286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4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200150"/>
            <a:ext cx="7391400" cy="993775"/>
          </a:xfrm>
        </p:spPr>
        <p:txBody>
          <a:bodyPr/>
          <a:lstStyle/>
          <a:p>
            <a:r>
              <a:rPr lang="en-US" dirty="0"/>
              <a:t>Interconnect </a:t>
            </a:r>
            <a:r>
              <a:rPr lang="en-US" dirty="0" smtClean="0"/>
              <a:t>System Modeling and Feature Selection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99258" y="2607520"/>
            <a:ext cx="5629402" cy="1183430"/>
          </a:xfrm>
        </p:spPr>
        <p:txBody>
          <a:bodyPr/>
          <a:lstStyle/>
          <a:p>
            <a:r>
              <a:rPr lang="en-US" b="1" dirty="0" smtClean="0"/>
              <a:t>Major Signal Degradation Factors:</a:t>
            </a:r>
          </a:p>
          <a:p>
            <a:r>
              <a:rPr lang="en-US" b="1" dirty="0" smtClean="0"/>
              <a:t>Thermal </a:t>
            </a:r>
            <a:r>
              <a:rPr lang="en-US" b="1" dirty="0"/>
              <a:t>losses</a:t>
            </a:r>
            <a:r>
              <a:rPr lang="en-US" dirty="0"/>
              <a:t> – dielectric and conductor effects</a:t>
            </a:r>
          </a:p>
          <a:p>
            <a:r>
              <a:rPr lang="en-US" b="1" dirty="0"/>
              <a:t>Reflections</a:t>
            </a:r>
            <a:r>
              <a:rPr lang="en-US" dirty="0"/>
              <a:t> – characteristic impedance mismatch and discontinuities </a:t>
            </a:r>
          </a:p>
          <a:p>
            <a:r>
              <a:rPr lang="en-US" b="1" dirty="0"/>
              <a:t>Couplings</a:t>
            </a:r>
            <a:r>
              <a:rPr lang="en-US" dirty="0"/>
              <a:t>  - leaks and interference </a:t>
            </a:r>
          </a:p>
        </p:txBody>
      </p:sp>
    </p:spTree>
    <p:extLst>
      <p:ext uri="{BB962C8B-B14F-4D97-AF65-F5344CB8AC3E}">
        <p14:creationId xmlns:p14="http://schemas.microsoft.com/office/powerpoint/2010/main" val="6722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7150"/>
            <a:ext cx="6934201" cy="857250"/>
          </a:xfrm>
        </p:spPr>
        <p:txBody>
          <a:bodyPr/>
          <a:lstStyle/>
          <a:p>
            <a:pPr algn="l"/>
            <a:r>
              <a:rPr lang="en-US" sz="2400" dirty="0"/>
              <a:t>Extraction of channel S-parameters: </a:t>
            </a:r>
            <a:br>
              <a:rPr lang="en-US" sz="2400" dirty="0"/>
            </a:br>
            <a:r>
              <a:rPr lang="en-US" sz="2400" dirty="0"/>
              <a:t>1D+3D </a:t>
            </a:r>
            <a:r>
              <a:rPr lang="en-US" sz="2400" dirty="0" err="1"/>
              <a:t>decompositional</a:t>
            </a:r>
            <a:r>
              <a:rPr lang="en-US" sz="2400" dirty="0"/>
              <a:t>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49" y="2647950"/>
            <a:ext cx="4289085" cy="139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486150"/>
            <a:ext cx="2400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638550"/>
            <a:ext cx="1905000" cy="72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70329"/>
            <a:ext cx="4495800" cy="183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2438400" y="3345199"/>
            <a:ext cx="914400" cy="5219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414" idx="0"/>
          </p:cNvCxnSpPr>
          <p:nvPr/>
        </p:nvCxnSpPr>
        <p:spPr>
          <a:xfrm flipH="1" flipV="1">
            <a:off x="4419600" y="3257550"/>
            <a:ext cx="152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71600" y="1352550"/>
            <a:ext cx="5334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5" idx="3"/>
          </p:cNvCxnSpPr>
          <p:nvPr/>
        </p:nvCxnSpPr>
        <p:spPr>
          <a:xfrm>
            <a:off x="1905000" y="1543050"/>
            <a:ext cx="60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17"/>
          <p:cNvSpPr/>
          <p:nvPr/>
        </p:nvSpPr>
        <p:spPr>
          <a:xfrm rot="5400000">
            <a:off x="644284" y="1314450"/>
            <a:ext cx="590550" cy="4572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8" idx="0"/>
            <a:endCxn id="15" idx="1"/>
          </p:cNvCxnSpPr>
          <p:nvPr/>
        </p:nvCxnSpPr>
        <p:spPr>
          <a:xfrm>
            <a:off x="1168159" y="1543050"/>
            <a:ext cx="2034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5800" y="971550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Tx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62001" y="18383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Tx</a:t>
            </a:r>
            <a:r>
              <a:rPr lang="en-US" sz="1600" dirty="0"/>
              <a:t> Package (COM)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504950" y="1581151"/>
            <a:ext cx="133350" cy="304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645334" y="2459064"/>
            <a:ext cx="5334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endCxn id="34" idx="1"/>
          </p:cNvCxnSpPr>
          <p:nvPr/>
        </p:nvCxnSpPr>
        <p:spPr>
          <a:xfrm>
            <a:off x="5715000" y="2423100"/>
            <a:ext cx="930334" cy="2264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Isosceles Triangle 36"/>
          <p:cNvSpPr/>
          <p:nvPr/>
        </p:nvSpPr>
        <p:spPr>
          <a:xfrm rot="5400000">
            <a:off x="7324725" y="2419416"/>
            <a:ext cx="590550" cy="4572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37" idx="3"/>
            <a:endCxn id="34" idx="3"/>
          </p:cNvCxnSpPr>
          <p:nvPr/>
        </p:nvCxnSpPr>
        <p:spPr>
          <a:xfrm flipH="1">
            <a:off x="7178734" y="2648016"/>
            <a:ext cx="212666" cy="15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543800" y="2093549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71304" y="180975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Rx Package (COM)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604" y="3406321"/>
            <a:ext cx="2514600" cy="9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410200" y="3181350"/>
            <a:ext cx="1066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own Arrow 6"/>
          <p:cNvSpPr/>
          <p:nvPr/>
        </p:nvSpPr>
        <p:spPr>
          <a:xfrm>
            <a:off x="4267200" y="2725371"/>
            <a:ext cx="304800" cy="22737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371600" y="302895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EM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553200" y="302293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EM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12480" y="354751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2D quasi-static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200" y="288821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1D </a:t>
            </a:r>
            <a:r>
              <a:rPr lang="en-US" dirty="0" err="1"/>
              <a:t>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38550"/>
            <a:ext cx="3345153" cy="70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38291"/>
            <a:ext cx="1524000" cy="3904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7620000" cy="725704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Models to compute S-parameters of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01278"/>
            <a:ext cx="6172200" cy="3699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1D models or transmission line models – Telegrapher’s equations</a:t>
            </a:r>
          </a:p>
          <a:p>
            <a:pPr marL="0" indent="0">
              <a:buNone/>
            </a:pPr>
            <a:r>
              <a:rPr lang="en-US" sz="1050" dirty="0"/>
              <a:t>Modal or per unit length parameters for the Telegrapher's equations (Z, Y) are computed with static or quasi-static field solver (2D problems for Laplace's equations) or an electromagnetic fields solver (3D problems for Maxwell's equations)</a:t>
            </a:r>
          </a:p>
          <a:p>
            <a:pPr marL="0" indent="0">
              <a:buNone/>
            </a:pPr>
            <a:r>
              <a:rPr lang="en-US" sz="1050" dirty="0"/>
              <a:t>Lines with coupling, multimodal waveguides, periodic structures can be accurately modeled as 1D</a:t>
            </a:r>
          </a:p>
          <a:p>
            <a:pPr marL="0" indent="0">
              <a:buNone/>
            </a:pPr>
            <a:r>
              <a:rPr lang="en-US" sz="1400" dirty="0"/>
              <a:t>  </a:t>
            </a:r>
          </a:p>
          <a:p>
            <a:pPr marL="0" indent="0">
              <a:buNone/>
            </a:pPr>
            <a:r>
              <a:rPr lang="en-US" sz="1400" b="1" dirty="0"/>
              <a:t>3D models or 3D full-wave models </a:t>
            </a:r>
            <a:r>
              <a:rPr lang="en-US" sz="1400" dirty="0"/>
              <a:t>- everything described and solved with Maxwell's equations without any simplifications for 3D geometries or field components </a:t>
            </a:r>
          </a:p>
          <a:p>
            <a:pPr marL="0" indent="0">
              <a:buNone/>
            </a:pPr>
            <a:r>
              <a:rPr lang="en-US" sz="1050" dirty="0"/>
              <a:t>Analysis of discontinuities such as via-holes, connectors or any type of transitions between uniform traces</a:t>
            </a:r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r>
              <a:rPr lang="en-US" sz="1400" b="1" dirty="0"/>
              <a:t>1D+3D: Hybrid de-compositional analysis with transmission line models for traces (1D) and 3D models for discontinuities or transitions </a:t>
            </a:r>
            <a:r>
              <a:rPr lang="en-US" sz="1200" b="1" dirty="0"/>
              <a:t>(Y. Shlepnev, EMC 2013)</a:t>
            </a:r>
            <a:endParaRPr lang="en-US" sz="1400" b="1" dirty="0"/>
          </a:p>
          <a:p>
            <a:pPr marL="0" indent="0">
              <a:buNone/>
            </a:pPr>
            <a:r>
              <a:rPr lang="en-US" sz="1100" dirty="0"/>
              <a:t>The best technique for the serial interconnects under the localization condition </a:t>
            </a:r>
            <a:br>
              <a:rPr lang="en-US" sz="1100" dirty="0"/>
            </a:br>
            <a:r>
              <a:rPr lang="en-US" sz="1100" dirty="0"/>
              <a:t>This approach usually works for PCB and packaging problems with a relatively long traces, </a:t>
            </a:r>
            <a:br>
              <a:rPr lang="en-US" sz="1100" dirty="0"/>
            </a:br>
            <a:r>
              <a:rPr lang="en-US" sz="1100" dirty="0"/>
              <a:t>but may fail if trace segments are too short – complete 3D analysis is required in this case</a:t>
            </a:r>
          </a:p>
          <a:p>
            <a:pPr marL="0" indent="0">
              <a:buNone/>
            </a:pPr>
            <a:r>
              <a:rPr lang="en-US" sz="1100" dirty="0"/>
              <a:t> 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260697"/>
              </p:ext>
            </p:extLst>
          </p:nvPr>
        </p:nvGraphicFramePr>
        <p:xfrm>
          <a:off x="6400800" y="941382"/>
          <a:ext cx="1045337" cy="536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1" name="Equation" r:id="rId5" imgW="1587240" imgH="812520" progId="Equation.DSMT4">
                  <p:embed/>
                </p:oleObj>
              </mc:Choice>
              <mc:Fallback>
                <p:oleObj name="Equation" r:id="rId5" imgW="158724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941382"/>
                        <a:ext cx="1045337" cy="536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254866"/>
              </p:ext>
            </p:extLst>
          </p:nvPr>
        </p:nvGraphicFramePr>
        <p:xfrm>
          <a:off x="6550355" y="1851660"/>
          <a:ext cx="2033588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2" name="Equation" r:id="rId7" imgW="2032000" imgH="431800" progId="Equation.DSMT4">
                  <p:embed/>
                </p:oleObj>
              </mc:Choice>
              <mc:Fallback>
                <p:oleObj name="Equation" r:id="rId7" imgW="20320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0355" y="1851660"/>
                        <a:ext cx="2033588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381000" y="1885950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000" y="3181350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42" name="Picture 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52" y="1504950"/>
            <a:ext cx="196374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7543800" y="135255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57" name="Picture 4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55" y="2343150"/>
            <a:ext cx="2278860" cy="80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379"/>
            <a:ext cx="8229600" cy="68937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Accuracy of 1D+3D de-compositional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8458200" cy="3657600"/>
          </a:xfrm>
        </p:spPr>
        <p:txBody>
          <a:bodyPr>
            <a:noAutofit/>
          </a:bodyPr>
          <a:lstStyle/>
          <a:p>
            <a:r>
              <a:rPr lang="en-US" sz="1800" dirty="0"/>
              <a:t>Accuracy depends on proper </a:t>
            </a:r>
            <a:r>
              <a:rPr lang="en-US" sz="1800" b="1" dirty="0"/>
              <a:t>localization of every single element in the link</a:t>
            </a:r>
            <a:endParaRPr lang="en-US" sz="1800" dirty="0"/>
          </a:p>
          <a:p>
            <a:r>
              <a:rPr lang="en-US" sz="1800" b="1" dirty="0"/>
              <a:t>Broadband dielectric and conductor roughness models </a:t>
            </a:r>
            <a:r>
              <a:rPr lang="en-US" sz="1800" dirty="0"/>
              <a:t>are identified (with GMS-parameters or SPP Light)</a:t>
            </a:r>
          </a:p>
          <a:p>
            <a:pPr lvl="1"/>
            <a:r>
              <a:rPr lang="en-US" sz="1600" dirty="0"/>
              <a:t>Very important for PCB – models must be statistical for 56-112 Gbps (see more A. Manukovsky, Y. Shlepnev, DesignCon 2019, EPEPS 2019), about time to start doing it for packages </a:t>
            </a:r>
          </a:p>
          <a:p>
            <a:r>
              <a:rPr lang="en-US" sz="1800" b="1" dirty="0"/>
              <a:t>Manufactured geometry adjustments </a:t>
            </a:r>
            <a:r>
              <a:rPr lang="en-US" sz="1800" dirty="0"/>
              <a:t>are identified or statistical models are available</a:t>
            </a:r>
          </a:p>
          <a:p>
            <a:r>
              <a:rPr lang="en-US" sz="1800" b="1" dirty="0"/>
              <a:t>Electromagnetic solvers are formally validated with measurements </a:t>
            </a:r>
            <a:r>
              <a:rPr lang="en-US" sz="1800" dirty="0"/>
              <a:t>using systematic approach (“sink or swim” for instance)</a:t>
            </a:r>
          </a:p>
          <a:p>
            <a:pPr lvl="1"/>
            <a:r>
              <a:rPr lang="en-US" sz="1600" dirty="0"/>
              <a:t>See more at M. Marin, Y. Shlepnev, DesignCon 2018, EMC 2018, Webinar #8</a:t>
            </a:r>
          </a:p>
          <a:p>
            <a:r>
              <a:rPr lang="en-US" sz="1800" dirty="0"/>
              <a:t>Other considerations: Ports consistency and de-embedding, boundary conditions,…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8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42950"/>
            <a:ext cx="5715000" cy="35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3350"/>
            <a:ext cx="7091451" cy="573304"/>
          </a:xfrm>
        </p:spPr>
        <p:txBody>
          <a:bodyPr>
            <a:normAutofit/>
          </a:bodyPr>
          <a:lstStyle/>
          <a:p>
            <a:r>
              <a:rPr lang="en-US" sz="2800" b="1" dirty="0"/>
              <a:t>Thermal losses</a:t>
            </a:r>
            <a:r>
              <a:rPr lang="en-US" sz="2800" dirty="0"/>
              <a:t>: dielectric and conductor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942" y="1349026"/>
            <a:ext cx="1742897" cy="60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46342" y="1948446"/>
            <a:ext cx="1971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6x1.2 mil strip in dielectric with </a:t>
            </a:r>
            <a:r>
              <a:rPr lang="en-US" sz="1100" dirty="0" err="1"/>
              <a:t>Dk</a:t>
            </a:r>
            <a:r>
              <a:rPr lang="en-US" sz="1100" dirty="0"/>
              <a:t>=4.2 (50 Ohm, typical size)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7183" y="3483173"/>
            <a:ext cx="2634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Ultra-Low loss (LT=0.001,Meg7)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2083" y="2949226"/>
            <a:ext cx="1819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Smooth copper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7182" y="1139386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Copper with HVLP surface, SR=0.14 um, RF=8.7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8283" y="2262485"/>
            <a:ext cx="204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Copper with STD/RTF surface, SR=0.4um, RF=2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70283" y="968026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Medium loss (LT=0.01, FR408)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475483" y="2796826"/>
            <a:ext cx="76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865883" y="1653826"/>
            <a:ext cx="381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704083" y="2111026"/>
            <a:ext cx="76200" cy="1479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2400" y="1142583"/>
            <a:ext cx="3124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Dielectric from ultra-low loss (LT=0.001) to medium loss (LT=0.01);  Use causal Wideband Model (</a:t>
            </a:r>
            <a:r>
              <a:rPr lang="en-US" sz="1600" dirty="0" err="1"/>
              <a:t>Djordjevic</a:t>
            </a:r>
            <a:r>
              <a:rPr lang="en-US" sz="1600" dirty="0"/>
              <a:t>-Sarkar) defined with 2 parameters (</a:t>
            </a:r>
            <a:r>
              <a:rPr lang="en-US" sz="1600" dirty="0" err="1"/>
              <a:t>Dk</a:t>
            </a:r>
            <a:r>
              <a:rPr lang="en-US" sz="1600" dirty="0"/>
              <a:t> and LT) at one frequency point;</a:t>
            </a:r>
          </a:p>
          <a:p>
            <a:endParaRPr lang="en-US" sz="1600" dirty="0"/>
          </a:p>
          <a:p>
            <a:r>
              <a:rPr lang="en-US" sz="1600" dirty="0"/>
              <a:t>Conductor and conductor roughness:  use causal </a:t>
            </a:r>
            <a:r>
              <a:rPr lang="en-US" sz="1600" dirty="0" err="1"/>
              <a:t>Huray</a:t>
            </a:r>
            <a:r>
              <a:rPr lang="en-US" sz="1600" dirty="0"/>
              <a:t>-Bracken models defined with 2 parameters (SR and RF) with previously identified values;</a:t>
            </a:r>
          </a:p>
        </p:txBody>
      </p:sp>
    </p:spTree>
    <p:extLst>
      <p:ext uri="{BB962C8B-B14F-4D97-AF65-F5344CB8AC3E}">
        <p14:creationId xmlns:p14="http://schemas.microsoft.com/office/powerpoint/2010/main" val="201422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563F33-B51F-C748-8A72-F92C83C061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1733550"/>
            <a:ext cx="3048000" cy="685800"/>
          </a:xfrm>
        </p:spPr>
        <p:txBody>
          <a:bodyPr/>
          <a:lstStyle/>
          <a:p>
            <a:r>
              <a:rPr lang="en-US" b="1" i="1" dirty="0"/>
              <a:t>Alex Manukovsky, Intel</a:t>
            </a:r>
            <a:br>
              <a:rPr lang="en-US" b="1" i="1" dirty="0"/>
            </a:br>
            <a:r>
              <a:rPr lang="en-US" b="1" i="1" dirty="0"/>
              <a:t>alex.manukovsky@intel.com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7D830A-EF8D-F942-8329-59C9A6F8B9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9258" y="3003508"/>
            <a:ext cx="5629402" cy="635042"/>
          </a:xfrm>
        </p:spPr>
        <p:txBody>
          <a:bodyPr/>
          <a:lstStyle/>
          <a:p>
            <a:r>
              <a:rPr lang="en-US" b="1" dirty="0"/>
              <a:t>Yuriy Shlepnev, Simberian Inc.</a:t>
            </a:r>
          </a:p>
          <a:p>
            <a:r>
              <a:rPr lang="en-US" b="1" dirty="0"/>
              <a:t>shlepnev@simberian.com</a:t>
            </a:r>
          </a:p>
          <a:p>
            <a:endParaRPr lang="en-US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16EC161-386B-5043-AF8B-9294D999C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42950"/>
            <a:ext cx="7886700" cy="1066800"/>
          </a:xfrm>
        </p:spPr>
        <p:txBody>
          <a:bodyPr/>
          <a:lstStyle/>
          <a:p>
            <a:r>
              <a:rPr lang="en-US" sz="2800" dirty="0"/>
              <a:t>Machine Learning Applications for COM Based Simulation of 112 Gb Systems</a:t>
            </a:r>
          </a:p>
        </p:txBody>
      </p:sp>
      <p:pic>
        <p:nvPicPr>
          <p:cNvPr id="5" name="Picture 1" descr="Description: SimberianNew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65203"/>
            <a:ext cx="16764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D7563F33-B51F-C748-8A72-F92C83C06162}"/>
              </a:ext>
            </a:extLst>
          </p:cNvPr>
          <p:cNvSpPr txBox="1">
            <a:spLocks/>
          </p:cNvSpPr>
          <p:nvPr/>
        </p:nvSpPr>
        <p:spPr>
          <a:xfrm>
            <a:off x="3124200" y="1738132"/>
            <a:ext cx="3124200" cy="68121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/>
              <a:t>Zurab Khasidashvili, Intel</a:t>
            </a:r>
          </a:p>
          <a:p>
            <a:r>
              <a:rPr lang="en-US" b="1" i="1" dirty="0"/>
              <a:t>zurab.khasidashvili@intel.com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D7563F33-B51F-C748-8A72-F92C83C06162}"/>
              </a:ext>
            </a:extLst>
          </p:cNvPr>
          <p:cNvSpPr txBox="1">
            <a:spLocks/>
          </p:cNvSpPr>
          <p:nvPr/>
        </p:nvSpPr>
        <p:spPr>
          <a:xfrm>
            <a:off x="462455" y="2343150"/>
            <a:ext cx="3048000" cy="6858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/>
              <a:t>Eli Zalianski, Intel</a:t>
            </a:r>
          </a:p>
          <a:p>
            <a:r>
              <a:rPr lang="en-US" b="1" i="1" dirty="0"/>
              <a:t>eli.zalianski@intel.com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3638550"/>
            <a:ext cx="3811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Santa Clara Convention Center</a:t>
            </a:r>
          </a:p>
          <a:p>
            <a:r>
              <a:rPr lang="en-US" sz="1600" dirty="0"/>
              <a:t>January 29, 12:00pm - 12:45pm, Ballroom F</a:t>
            </a:r>
          </a:p>
        </p:txBody>
      </p:sp>
    </p:spTree>
    <p:extLst>
      <p:ext uri="{BB962C8B-B14F-4D97-AF65-F5344CB8AC3E}">
        <p14:creationId xmlns:p14="http://schemas.microsoft.com/office/powerpoint/2010/main" val="27384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9291"/>
            <a:ext cx="3048002" cy="8476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181634"/>
              </p:ext>
            </p:extLst>
          </p:nvPr>
        </p:nvGraphicFramePr>
        <p:xfrm>
          <a:off x="5196560" y="690917"/>
          <a:ext cx="3170479" cy="3152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7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28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54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Description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Ha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Height of dielectric layer above strips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solidFill>
                            <a:schemeClr val="tx1"/>
                          </a:solidFill>
                          <a:effectLst/>
                        </a:rPr>
                        <a:t>Hb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</a:rPr>
                        <a:t>Height of dielectric layer below strips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Strip thickness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</a:rPr>
                        <a:t>W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Strip width in the middle of strip layer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Spacing between strips (middle)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32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</a:rPr>
                        <a:t>EF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Strip etch factor – EF=0.5(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  <a:effectLst/>
                        </a:rPr>
                        <a:t>Wtop-Wbot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)/T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32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</a:rPr>
                        <a:t>RR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Conductor resistivity relative to annealed copper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32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</a:rPr>
                        <a:t>SR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Surface roughness in um for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  <a:effectLst/>
                        </a:rPr>
                        <a:t>Huray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-Bracken roughness model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32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</a:rPr>
                        <a:t>RF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Surface roughness factor for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  <a:effectLst/>
                        </a:rPr>
                        <a:t>Huray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-Bracken roughness model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32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</a:rPr>
                        <a:t>Dk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Dielectric constant at 1 GHz for Wideband Debye dielectric model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32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Loss tangent at 1 GHz for Wideband Debye dielectric model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Length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Differential strip line length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94" marR="57494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838202" y="287655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8202" y="302895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9602" y="2717844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2" y="2873573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0402" y="2714691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0402" y="2870420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38202" y="2638491"/>
            <a:ext cx="0" cy="228646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197249" y="2638491"/>
            <a:ext cx="0" cy="22864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38204" y="2752815"/>
            <a:ext cx="2362198" cy="0"/>
          </a:xfrm>
          <a:prstGeom prst="line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24002" y="2409891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Length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9102" y="984975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Stripline segment (PKG and PCB)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" y="325755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Select possible laminates – defines Ha, </a:t>
            </a:r>
            <a:r>
              <a:rPr lang="en-US" sz="1400" dirty="0" err="1"/>
              <a:t>Hb</a:t>
            </a:r>
            <a:r>
              <a:rPr lang="en-US" sz="1400" dirty="0"/>
              <a:t>, </a:t>
            </a:r>
            <a:r>
              <a:rPr lang="en-US" sz="1400" dirty="0" err="1"/>
              <a:t>Dk</a:t>
            </a:r>
            <a:r>
              <a:rPr lang="en-US" sz="1400" dirty="0"/>
              <a:t>, LT, RR, SR, fix EF;</a:t>
            </a:r>
          </a:p>
          <a:p>
            <a:r>
              <a:rPr lang="en-US" sz="1400" dirty="0"/>
              <a:t>Set S for strong or weak coupling; Compute W for about 10% and 5% deviation from </a:t>
            </a:r>
            <a:r>
              <a:rPr lang="en-US" sz="1400" dirty="0" err="1"/>
              <a:t>Ztarget</a:t>
            </a:r>
            <a:endParaRPr lang="en-US" sz="1400" dirty="0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239000" cy="857250"/>
          </a:xfrm>
        </p:spPr>
        <p:txBody>
          <a:bodyPr/>
          <a:lstStyle/>
          <a:p>
            <a:pPr algn="l"/>
            <a:r>
              <a:rPr lang="en-US" sz="2400" dirty="0"/>
              <a:t>Features affecting </a:t>
            </a:r>
            <a:r>
              <a:rPr lang="en-US" sz="2400" b="1" dirty="0"/>
              <a:t>thermal losses and reflections</a:t>
            </a:r>
            <a:r>
              <a:rPr lang="en-US" sz="2400" dirty="0"/>
              <a:t> due to impedance mismatch</a:t>
            </a:r>
          </a:p>
        </p:txBody>
      </p:sp>
    </p:spTree>
    <p:extLst>
      <p:ext uri="{BB962C8B-B14F-4D97-AF65-F5344CB8AC3E}">
        <p14:creationId xmlns:p14="http://schemas.microsoft.com/office/powerpoint/2010/main" val="260032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40BB8B-37C0-4695-BC2D-009CB3943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9" r="6915"/>
          <a:stretch/>
        </p:blipFill>
        <p:spPr>
          <a:xfrm>
            <a:off x="1066800" y="971550"/>
            <a:ext cx="6769909" cy="3542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Reflections:</a:t>
            </a:r>
            <a:r>
              <a:rPr lang="en-US" dirty="0"/>
              <a:t> PCB </a:t>
            </a:r>
            <a:r>
              <a:rPr lang="en-US" dirty="0" err="1"/>
              <a:t>vias</a:t>
            </a:r>
            <a:r>
              <a:rPr lang="en-US" dirty="0"/>
              <a:t> discontinuity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67887"/>
            <a:ext cx="2133600" cy="8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2036755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EM models (s4p): 3 cases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5400" y="116674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Reflection, dB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9000" y="340835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TDR, Ohm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738485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Example of model building and optimization</a:t>
            </a:r>
          </a:p>
        </p:txBody>
      </p:sp>
    </p:spTree>
    <p:extLst>
      <p:ext uri="{BB962C8B-B14F-4D97-AF65-F5344CB8AC3E}">
        <p14:creationId xmlns:p14="http://schemas.microsoft.com/office/powerpoint/2010/main" val="37181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29" y="1960851"/>
            <a:ext cx="2944877" cy="98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Features affecting coupling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4114800" cy="3394472"/>
          </a:xfrm>
        </p:spPr>
        <p:txBody>
          <a:bodyPr/>
          <a:lstStyle/>
          <a:p>
            <a:r>
              <a:rPr lang="en-US" sz="2000" dirty="0"/>
              <a:t>2 </a:t>
            </a:r>
            <a:r>
              <a:rPr lang="en-US" sz="2000" dirty="0" smtClean="0"/>
              <a:t>coupled differential </a:t>
            </a:r>
            <a:r>
              <a:rPr lang="en-US" sz="2000" dirty="0"/>
              <a:t>stripline or microstrip segments on PCB  </a:t>
            </a:r>
          </a:p>
          <a:p>
            <a:r>
              <a:rPr lang="en-US" sz="2000" b="1" dirty="0" err="1"/>
              <a:t>Spp</a:t>
            </a:r>
            <a:r>
              <a:rPr lang="en-US" sz="2000" dirty="0"/>
              <a:t> – diff. </a:t>
            </a:r>
            <a:r>
              <a:rPr lang="en-US" sz="2000" dirty="0" smtClean="0"/>
              <a:t>pair to pair </a:t>
            </a:r>
            <a:r>
              <a:rPr lang="en-US" sz="2000" dirty="0"/>
              <a:t>separation</a:t>
            </a:r>
          </a:p>
          <a:p>
            <a:r>
              <a:rPr lang="en-US" sz="2000" b="1" dirty="0" err="1"/>
              <a:t>Lcp</a:t>
            </a:r>
            <a:r>
              <a:rPr lang="en-US" sz="2000" dirty="0"/>
              <a:t> – length of coupled section</a:t>
            </a:r>
          </a:p>
          <a:p>
            <a:r>
              <a:rPr lang="en-US" sz="2000" dirty="0" err="1"/>
              <a:t>Stackup</a:t>
            </a:r>
            <a:r>
              <a:rPr lang="en-US" sz="2000" dirty="0"/>
              <a:t> features - same as for differential pairs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28712"/>
            <a:ext cx="2844165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77" y="2876551"/>
            <a:ext cx="3532123" cy="1142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105400" y="83081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Stripline or microstrip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143427" y="2190750"/>
            <a:ext cx="0" cy="209418"/>
          </a:xfrm>
          <a:prstGeom prst="line">
            <a:avLst/>
          </a:prstGeom>
          <a:ln w="95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6568657" y="2190750"/>
            <a:ext cx="1" cy="203552"/>
          </a:xfrm>
          <a:prstGeom prst="line">
            <a:avLst/>
          </a:prstGeom>
          <a:ln w="95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43427" y="2280002"/>
            <a:ext cx="425230" cy="0"/>
          </a:xfrm>
          <a:prstGeom prst="line">
            <a:avLst/>
          </a:prstGeom>
          <a:ln w="9525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59412" y="1996345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Spp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876801" y="4095750"/>
            <a:ext cx="350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Example of features for </a:t>
            </a:r>
            <a:r>
              <a:rPr lang="en-US" sz="1200" dirty="0" err="1" smtClean="0"/>
              <a:t>xtalk</a:t>
            </a:r>
            <a:r>
              <a:rPr lang="en-US" sz="1200" dirty="0" smtClean="0"/>
              <a:t> investigation from </a:t>
            </a:r>
            <a:br>
              <a:rPr lang="en-US" sz="1200" dirty="0" smtClean="0"/>
            </a:br>
            <a:r>
              <a:rPr lang="en-US" sz="1200" dirty="0" err="1" smtClean="0"/>
              <a:t>MLKit</a:t>
            </a:r>
            <a:r>
              <a:rPr lang="en-US" sz="1200" dirty="0" smtClean="0"/>
              <a:t> of Simbeor SDK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325755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All other types of couplings </a:t>
            </a:r>
            <a:r>
              <a:rPr lang="en-US" i="1" dirty="0"/>
              <a:t>(localization breakout, mode </a:t>
            </a:r>
            <a:r>
              <a:rPr lang="en-US" i="1" dirty="0" smtClean="0"/>
              <a:t>conversion, multipath propagation,…) are either mitigated by design or ignored in this investigation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708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200150"/>
            <a:ext cx="8305800" cy="993775"/>
          </a:xfrm>
        </p:spPr>
        <p:txBody>
          <a:bodyPr/>
          <a:lstStyle/>
          <a:p>
            <a:r>
              <a:rPr lang="en-US" dirty="0" smtClean="0"/>
              <a:t>ML Design Exploration </a:t>
            </a:r>
            <a:r>
              <a:rPr lang="en-US" dirty="0"/>
              <a:t>Examples</a:t>
            </a:r>
            <a:br>
              <a:rPr lang="en-US" dirty="0"/>
            </a:br>
            <a:r>
              <a:rPr lang="en-US" dirty="0">
                <a:solidFill>
                  <a:schemeClr val="accent3"/>
                </a:solidFill>
              </a:rPr>
              <a:t>112 Gb Chip to Chip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415225" y="3064720"/>
            <a:ext cx="6170284" cy="954830"/>
          </a:xfrm>
        </p:spPr>
        <p:txBody>
          <a:bodyPr/>
          <a:lstStyle/>
          <a:p>
            <a:r>
              <a:rPr lang="en-US" sz="1600" dirty="0"/>
              <a:t>1) Simple 112 </a:t>
            </a:r>
            <a:r>
              <a:rPr lang="en-US" sz="1600" dirty="0" err="1"/>
              <a:t>Gbps</a:t>
            </a:r>
            <a:r>
              <a:rPr lang="en-US" sz="1600" dirty="0"/>
              <a:t> PCB link case</a:t>
            </a:r>
          </a:p>
          <a:p>
            <a:r>
              <a:rPr lang="en-US" sz="1600" dirty="0"/>
              <a:t>2) Realistic 112 </a:t>
            </a:r>
            <a:r>
              <a:rPr lang="en-US" sz="1600" dirty="0" err="1"/>
              <a:t>Gbps</a:t>
            </a:r>
            <a:r>
              <a:rPr lang="en-US" sz="1600" dirty="0"/>
              <a:t> link with PCB discontinuities and crosstalk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742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Simple 112 </a:t>
            </a:r>
            <a:r>
              <a:rPr lang="en-US" b="1" dirty="0" err="1"/>
              <a:t>Gbps</a:t>
            </a:r>
            <a:r>
              <a:rPr lang="en-US" b="1" dirty="0"/>
              <a:t> link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910932"/>
              </p:ext>
            </p:extLst>
          </p:nvPr>
        </p:nvGraphicFramePr>
        <p:xfrm>
          <a:off x="617220" y="1123950"/>
          <a:ext cx="5326380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11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19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7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156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130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Feature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Tx_PCB_TL_S (S/H)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Tx_PCB_TL_L (Length) [in]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3a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PCB_Dk (Dk)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3b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PCB_LT (LT)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PCB_TL_H (Ha,Hb) [mil]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PCB_Imp</a:t>
                      </a:r>
                      <a:r>
                        <a:rPr lang="en-US" sz="1100" dirty="0">
                          <a:effectLst/>
                        </a:rPr>
                        <a:t>, [Ohm]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PKG_Len, [mm]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71550"/>
            <a:ext cx="2590800" cy="148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05150"/>
            <a:ext cx="540584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272415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Insertion Losses (dB) for some PCB links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81915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 Table: 5760 cases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291601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+Reference package parameters, 1 tap DFE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0" y="40195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Simulated with Simbeor SDK</a:t>
            </a:r>
          </a:p>
        </p:txBody>
      </p:sp>
    </p:spTree>
    <p:extLst>
      <p:ext uri="{BB962C8B-B14F-4D97-AF65-F5344CB8AC3E}">
        <p14:creationId xmlns:p14="http://schemas.microsoft.com/office/powerpoint/2010/main" val="35709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27" y="275122"/>
            <a:ext cx="8812073" cy="857250"/>
          </a:xfrm>
        </p:spPr>
        <p:txBody>
          <a:bodyPr/>
          <a:lstStyle/>
          <a:p>
            <a:r>
              <a:rPr lang="en-US" sz="2800" dirty="0"/>
              <a:t>Simplest link RA results – </a:t>
            </a:r>
            <a:r>
              <a:rPr lang="en-US" sz="2800" dirty="0" smtClean="0"/>
              <a:t>long </a:t>
            </a:r>
            <a:r>
              <a:rPr lang="en-US" sz="2800" dirty="0"/>
              <a:t>PKGs (</a:t>
            </a:r>
            <a:r>
              <a:rPr lang="en-US" sz="2800" dirty="0" smtClean="0"/>
              <a:t>12 </a:t>
            </a:r>
            <a:r>
              <a:rPr lang="en-US" sz="2800" dirty="0"/>
              <a:t>and </a:t>
            </a:r>
            <a:r>
              <a:rPr lang="en-US" sz="2800" dirty="0" smtClean="0"/>
              <a:t>31 </a:t>
            </a:r>
            <a:r>
              <a:rPr lang="en-US" sz="2800" dirty="0"/>
              <a:t>mm)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/>
          <a:stretch>
            <a:fillRect/>
          </a:stretch>
        </p:blipFill>
        <p:spPr bwMode="auto">
          <a:xfrm>
            <a:off x="493166" y="2324814"/>
            <a:ext cx="2554834" cy="17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87" y="2291736"/>
            <a:ext cx="2482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2407" y="1501564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Results of </a:t>
            </a:r>
            <a:r>
              <a:rPr lang="en-US" sz="1400" b="1" dirty="0"/>
              <a:t>ranking</a:t>
            </a:r>
            <a:r>
              <a:rPr lang="en-US" sz="1400" dirty="0"/>
              <a:t> and </a:t>
            </a:r>
            <a:r>
              <a:rPr lang="en-US" sz="1400" b="1" dirty="0"/>
              <a:t>basis</a:t>
            </a:r>
            <a:r>
              <a:rPr lang="en-US" sz="1400" dirty="0"/>
              <a:t> procedures: strongest correlation to response and variability (coverage)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4683" y="1806773"/>
            <a:ext cx="3129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Single-range features maximizing </a:t>
            </a:r>
            <a:r>
              <a:rPr lang="en-US" sz="1400" b="1" dirty="0"/>
              <a:t>quality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178604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Package length is highly rated by both procedures – this is the most important element of the link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2323" y="2437498"/>
            <a:ext cx="1559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Positive: COM&gt;=4</a:t>
            </a:r>
          </a:p>
          <a:p>
            <a:r>
              <a:rPr lang="en-US" sz="1400" b="1" dirty="0"/>
              <a:t>Negative COM&lt;4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6AB2D0C-6D29-4445-9ED6-CDBB189E3781}"/>
              </a:ext>
            </a:extLst>
          </p:cNvPr>
          <p:cNvSpPr/>
          <p:nvPr/>
        </p:nvSpPr>
        <p:spPr>
          <a:xfrm>
            <a:off x="76200" y="888112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2000" b="1" dirty="0">
                <a:solidFill>
                  <a:schemeClr val="accent3"/>
                </a:solidFill>
              </a:rPr>
              <a:t>What are the important features that impact the system behavior the most? 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xmlns="" id="{195AD64E-946D-49F0-B131-E8731E3BA03D}"/>
              </a:ext>
            </a:extLst>
          </p:cNvPr>
          <p:cNvSpPr/>
          <p:nvPr/>
        </p:nvSpPr>
        <p:spPr>
          <a:xfrm>
            <a:off x="4072128" y="2558614"/>
            <a:ext cx="182880" cy="523220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372B017F-80AE-46EF-90C1-9F0366C3635F}"/>
              </a:ext>
            </a:extLst>
          </p:cNvPr>
          <p:cNvSpPr/>
          <p:nvPr/>
        </p:nvSpPr>
        <p:spPr>
          <a:xfrm>
            <a:off x="274320" y="2581930"/>
            <a:ext cx="182880" cy="523220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24" y="205979"/>
            <a:ext cx="8530576" cy="857250"/>
          </a:xfrm>
        </p:spPr>
        <p:txBody>
          <a:bodyPr/>
          <a:lstStyle/>
          <a:p>
            <a:r>
              <a:rPr lang="en-US" sz="3200" dirty="0">
                <a:solidFill>
                  <a:prstClr val="black"/>
                </a:solidFill>
              </a:rPr>
              <a:t>Simplest link– </a:t>
            </a:r>
            <a:r>
              <a:rPr lang="en-US" sz="3200" dirty="0" smtClean="0">
                <a:solidFill>
                  <a:prstClr val="black"/>
                </a:solidFill>
              </a:rPr>
              <a:t>long </a:t>
            </a:r>
            <a:r>
              <a:rPr lang="en-US" sz="3200" dirty="0">
                <a:solidFill>
                  <a:prstClr val="black"/>
                </a:solidFill>
              </a:rPr>
              <a:t>PKGs (</a:t>
            </a:r>
            <a:r>
              <a:rPr lang="en-US" sz="3200" dirty="0" smtClean="0">
                <a:solidFill>
                  <a:prstClr val="black"/>
                </a:solidFill>
              </a:rPr>
              <a:t>12 </a:t>
            </a:r>
            <a:r>
              <a:rPr lang="en-US" sz="3200" dirty="0">
                <a:solidFill>
                  <a:prstClr val="black"/>
                </a:solidFill>
              </a:rPr>
              <a:t>and </a:t>
            </a:r>
            <a:r>
              <a:rPr lang="en-US" sz="3200" dirty="0" smtClean="0">
                <a:solidFill>
                  <a:prstClr val="black"/>
                </a:solidFill>
              </a:rPr>
              <a:t>31 </a:t>
            </a:r>
            <a:r>
              <a:rPr lang="en-US" sz="3200" dirty="0">
                <a:solidFill>
                  <a:prstClr val="black"/>
                </a:solidFill>
              </a:rPr>
              <a:t>mm)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24" y="2591727"/>
            <a:ext cx="2482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1907724"/>
            <a:ext cx="1559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Positive: COM&gt;=4</a:t>
            </a:r>
          </a:p>
          <a:p>
            <a:r>
              <a:rPr lang="en-US" sz="1400" b="1" dirty="0"/>
              <a:t>Negative COM&lt;4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6AB2D0C-6D29-4445-9ED6-CDBB189E3781}"/>
              </a:ext>
            </a:extLst>
          </p:cNvPr>
          <p:cNvSpPr/>
          <p:nvPr/>
        </p:nvSpPr>
        <p:spPr>
          <a:xfrm>
            <a:off x="76200" y="888112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2000" b="1" dirty="0">
                <a:solidFill>
                  <a:schemeClr val="accent3"/>
                </a:solidFill>
              </a:rPr>
              <a:t>What are the ranges of each of the important features in which we are most likely to achieve desired system response?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xmlns="" id="{195AD64E-946D-49F0-B131-E8731E3BA03D}"/>
              </a:ext>
            </a:extLst>
          </p:cNvPr>
          <p:cNvSpPr/>
          <p:nvPr/>
        </p:nvSpPr>
        <p:spPr>
          <a:xfrm>
            <a:off x="3416782" y="2427492"/>
            <a:ext cx="182880" cy="333368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F04CD977-1FA7-481F-B26A-1E0AAB6A3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640139"/>
              </p:ext>
            </p:extLst>
          </p:nvPr>
        </p:nvGraphicFramePr>
        <p:xfrm>
          <a:off x="3612616" y="2058958"/>
          <a:ext cx="5380621" cy="73152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65430">
                  <a:extLst>
                    <a:ext uri="{9D8B030D-6E8A-4147-A177-3AD203B41FA5}">
                      <a16:colId xmlns:a16="http://schemas.microsoft.com/office/drawing/2014/main" xmlns="" val="1336177171"/>
                    </a:ext>
                  </a:extLst>
                </a:gridCol>
                <a:gridCol w="594043">
                  <a:extLst>
                    <a:ext uri="{9D8B030D-6E8A-4147-A177-3AD203B41FA5}">
                      <a16:colId xmlns:a16="http://schemas.microsoft.com/office/drawing/2014/main" xmlns="" val="2816828692"/>
                    </a:ext>
                  </a:extLst>
                </a:gridCol>
                <a:gridCol w="462280">
                  <a:extLst>
                    <a:ext uri="{9D8B030D-6E8A-4147-A177-3AD203B41FA5}">
                      <a16:colId xmlns:a16="http://schemas.microsoft.com/office/drawing/2014/main" xmlns="" val="1588642927"/>
                    </a:ext>
                  </a:extLst>
                </a:gridCol>
                <a:gridCol w="991817">
                  <a:extLst>
                    <a:ext uri="{9D8B030D-6E8A-4147-A177-3AD203B41FA5}">
                      <a16:colId xmlns:a16="http://schemas.microsoft.com/office/drawing/2014/main" xmlns="" val="1175566378"/>
                    </a:ext>
                  </a:extLst>
                </a:gridCol>
                <a:gridCol w="584518">
                  <a:extLst>
                    <a:ext uri="{9D8B030D-6E8A-4147-A177-3AD203B41FA5}">
                      <a16:colId xmlns:a16="http://schemas.microsoft.com/office/drawing/2014/main" xmlns="" val="43819369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xmlns="" val="3731755547"/>
                    </a:ext>
                  </a:extLst>
                </a:gridCol>
                <a:gridCol w="584518">
                  <a:extLst>
                    <a:ext uri="{9D8B030D-6E8A-4147-A177-3AD203B41FA5}">
                      <a16:colId xmlns:a16="http://schemas.microsoft.com/office/drawing/2014/main" xmlns="" val="624995561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xmlns="" val="1851942046"/>
                    </a:ext>
                  </a:extLst>
                </a:gridCol>
                <a:gridCol w="636905">
                  <a:extLst>
                    <a:ext uri="{9D8B030D-6E8A-4147-A177-3AD203B41FA5}">
                      <a16:colId xmlns:a16="http://schemas.microsoft.com/office/drawing/2014/main" xmlns="" val="3143853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9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range_1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selection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Positive</a:t>
                      </a:r>
                    </a:p>
                    <a:p>
                      <a:r>
                        <a:rPr lang="en-US" sz="900" dirty="0">
                          <a:effectLst/>
                        </a:rPr>
                        <a:t>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Negative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Positive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Negative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Range</a:t>
                      </a:r>
                    </a:p>
                    <a:p>
                      <a:r>
                        <a:rPr lang="en-US" sz="900" dirty="0">
                          <a:effectLst/>
                        </a:rPr>
                        <a:t>Lift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46217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31:Inf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correlation-coverage-target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4319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2251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2063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2.001159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0677826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0069EFA9-8C77-4530-B5E6-0AB37E5EB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177150"/>
              </p:ext>
            </p:extLst>
          </p:nvPr>
        </p:nvGraphicFramePr>
        <p:xfrm>
          <a:off x="3581448" y="3298144"/>
          <a:ext cx="5411789" cy="118872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65430">
                  <a:extLst>
                    <a:ext uri="{9D8B030D-6E8A-4147-A177-3AD203B41FA5}">
                      <a16:colId xmlns:a16="http://schemas.microsoft.com/office/drawing/2014/main" xmlns="" val="2594513896"/>
                    </a:ext>
                  </a:extLst>
                </a:gridCol>
                <a:gridCol w="594043">
                  <a:extLst>
                    <a:ext uri="{9D8B030D-6E8A-4147-A177-3AD203B41FA5}">
                      <a16:colId xmlns:a16="http://schemas.microsoft.com/office/drawing/2014/main" xmlns="" val="1138632392"/>
                    </a:ext>
                  </a:extLst>
                </a:gridCol>
                <a:gridCol w="522605">
                  <a:extLst>
                    <a:ext uri="{9D8B030D-6E8A-4147-A177-3AD203B41FA5}">
                      <a16:colId xmlns:a16="http://schemas.microsoft.com/office/drawing/2014/main" xmlns="" val="137767800"/>
                    </a:ext>
                  </a:extLst>
                </a:gridCol>
                <a:gridCol w="962660">
                  <a:extLst>
                    <a:ext uri="{9D8B030D-6E8A-4147-A177-3AD203B41FA5}">
                      <a16:colId xmlns:a16="http://schemas.microsoft.com/office/drawing/2014/main" xmlns="" val="1164349230"/>
                    </a:ext>
                  </a:extLst>
                </a:gridCol>
                <a:gridCol w="584518">
                  <a:extLst>
                    <a:ext uri="{9D8B030D-6E8A-4147-A177-3AD203B41FA5}">
                      <a16:colId xmlns:a16="http://schemas.microsoft.com/office/drawing/2014/main" xmlns="" val="123959772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xmlns="" val="3231301862"/>
                    </a:ext>
                  </a:extLst>
                </a:gridCol>
                <a:gridCol w="584518">
                  <a:extLst>
                    <a:ext uri="{9D8B030D-6E8A-4147-A177-3AD203B41FA5}">
                      <a16:colId xmlns:a16="http://schemas.microsoft.com/office/drawing/2014/main" xmlns="" val="394961421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xmlns="" val="2417733354"/>
                    </a:ext>
                  </a:extLst>
                </a:gridCol>
                <a:gridCol w="636905">
                  <a:extLst>
                    <a:ext uri="{9D8B030D-6E8A-4147-A177-3AD203B41FA5}">
                      <a16:colId xmlns:a16="http://schemas.microsoft.com/office/drawing/2014/main" xmlns="" val="12953404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9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range_1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selection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Positive</a:t>
                      </a:r>
                    </a:p>
                    <a:p>
                      <a:r>
                        <a:rPr lang="en-US" sz="900" dirty="0">
                          <a:effectLst/>
                        </a:rPr>
                        <a:t>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Negative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Positive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Negative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</a:rPr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Range</a:t>
                      </a:r>
                    </a:p>
                    <a:p>
                      <a:r>
                        <a:rPr lang="en-US" sz="900" dirty="0">
                          <a:effectLst/>
                        </a:rPr>
                        <a:t>Lift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62968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effectLst/>
                        </a:rPr>
                        <a:t>6:6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effectLst/>
                        </a:rPr>
                        <a:t>0.2184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effectLst/>
                        </a:rPr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effectLst/>
                        </a:rPr>
                        <a:t>1630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effectLst/>
                        </a:rPr>
                        <a:t>5563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effectLst/>
                        </a:rPr>
                        <a:t>621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effectLst/>
                        </a:rPr>
                        <a:t>819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effectLst/>
                        </a:rPr>
                        <a:t>1.653923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73862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6:9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0.2674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1129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4627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1122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1755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1.495682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63690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3:9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0.3490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correlation-coverage-target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628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3688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1623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2694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1.441859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66290125"/>
                  </a:ext>
                </a:extLst>
              </a:tr>
            </a:tbl>
          </a:graphicData>
        </a:graphic>
      </p:graphicFrame>
      <p:sp>
        <p:nvSpPr>
          <p:cNvPr id="16" name="Left Brace 15">
            <a:extLst>
              <a:ext uri="{FF2B5EF4-FFF2-40B4-BE49-F238E27FC236}">
                <a16:creationId xmlns:a16="http://schemas.microsoft.com/office/drawing/2014/main" xmlns="" id="{C042E136-B3A9-419E-B430-7BED332820C8}"/>
              </a:ext>
            </a:extLst>
          </p:cNvPr>
          <p:cNvSpPr/>
          <p:nvPr/>
        </p:nvSpPr>
        <p:spPr>
          <a:xfrm>
            <a:off x="3382039" y="3682000"/>
            <a:ext cx="182880" cy="804864"/>
          </a:xfrm>
          <a:prstGeom prst="leftBrace">
            <a:avLst>
              <a:gd name="adj1" fmla="val 8333"/>
              <a:gd name="adj2" fmla="val 35458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xmlns="" id="{7F8BB550-AB99-4CA0-AD97-8AFB1A4A3DC3}"/>
              </a:ext>
            </a:extLst>
          </p:cNvPr>
          <p:cNvCxnSpPr>
            <a:cxnSpLocks/>
          </p:cNvCxnSpPr>
          <p:nvPr/>
        </p:nvCxnSpPr>
        <p:spPr>
          <a:xfrm flipV="1">
            <a:off x="2657508" y="2591727"/>
            <a:ext cx="759274" cy="30355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xmlns="" id="{E0A7DF91-5AB8-4894-9CB6-AAA70111B143}"/>
              </a:ext>
            </a:extLst>
          </p:cNvPr>
          <p:cNvCxnSpPr>
            <a:cxnSpLocks/>
          </p:cNvCxnSpPr>
          <p:nvPr/>
        </p:nvCxnSpPr>
        <p:spPr>
          <a:xfrm>
            <a:off x="2650228" y="3105150"/>
            <a:ext cx="683813" cy="87138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984" name="Rectangle 41983">
            <a:extLst>
              <a:ext uri="{FF2B5EF4-FFF2-40B4-BE49-F238E27FC236}">
                <a16:creationId xmlns:a16="http://schemas.microsoft.com/office/drawing/2014/main" xmlns="" id="{B6F80CC7-3EA2-43EE-8EED-B0287983EC56}"/>
              </a:ext>
            </a:extLst>
          </p:cNvPr>
          <p:cNvSpPr/>
          <p:nvPr/>
        </p:nvSpPr>
        <p:spPr>
          <a:xfrm>
            <a:off x="3148717" y="1769224"/>
            <a:ext cx="938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/>
              <a:t>Pkg_len_RX</a:t>
            </a:r>
            <a:endParaRPr lang="en-US" sz="1200" b="1" dirty="0"/>
          </a:p>
        </p:txBody>
      </p:sp>
      <p:sp>
        <p:nvSpPr>
          <p:cNvPr id="41985" name="Rectangle 41984">
            <a:extLst>
              <a:ext uri="{FF2B5EF4-FFF2-40B4-BE49-F238E27FC236}">
                <a16:creationId xmlns:a16="http://schemas.microsoft.com/office/drawing/2014/main" xmlns="" id="{841C2452-8FA7-4980-93E3-22148CAD686F}"/>
              </a:ext>
            </a:extLst>
          </p:cNvPr>
          <p:cNvSpPr/>
          <p:nvPr/>
        </p:nvSpPr>
        <p:spPr>
          <a:xfrm>
            <a:off x="2412281" y="4217544"/>
            <a:ext cx="10959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s4p_Tx_PCB_L</a:t>
            </a:r>
          </a:p>
        </p:txBody>
      </p:sp>
    </p:spTree>
    <p:extLst>
      <p:ext uri="{BB962C8B-B14F-4D97-AF65-F5344CB8AC3E}">
        <p14:creationId xmlns:p14="http://schemas.microsoft.com/office/powerpoint/2010/main" val="28012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47" y="1410043"/>
            <a:ext cx="4498953" cy="3080257"/>
          </a:xfrm>
          <a:prstGeom prst="rect">
            <a:avLst/>
          </a:prstGeom>
        </p:spPr>
      </p:pic>
      <p:pic>
        <p:nvPicPr>
          <p:cNvPr id="29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47" y="1428750"/>
            <a:ext cx="4451839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382000" cy="857250"/>
          </a:xfrm>
        </p:spPr>
        <p:txBody>
          <a:bodyPr/>
          <a:lstStyle/>
          <a:p>
            <a:r>
              <a:rPr lang="en-US" sz="3200" dirty="0"/>
              <a:t>Simple link: </a:t>
            </a:r>
            <a:r>
              <a:rPr lang="en-US" sz="3200" dirty="0" smtClean="0"/>
              <a:t>long </a:t>
            </a:r>
            <a:r>
              <a:rPr lang="en-US" sz="3200" dirty="0"/>
              <a:t>packages (12 and 31 mm)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46845" y="2282715"/>
            <a:ext cx="3993402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18094" y="2283231"/>
            <a:ext cx="3870435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41694" y="1848131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44847" y="2305331"/>
            <a:ext cx="0" cy="434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1694" y="188595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&gt; 3dB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4847" y="233795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&lt; 3dB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4047" y="14287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16247" y="398579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Loss, dB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1047" y="398579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Loss, dB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7447" y="14459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445529" y="1817539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445529" y="2297356"/>
            <a:ext cx="0" cy="434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45529" y="1924713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&gt; 3dB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45529" y="229678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&lt; 3dB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63647" y="287357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Blue: PKG_Len=12mm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6047" y="145952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Brown: PKG_Len=31mm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93047" y="136273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PCB Link Length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2000" y="895350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 vs. Total Loss at Nyquist frequency – longer package is better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159324" y="2537646"/>
            <a:ext cx="228600" cy="2777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88047" y="2763339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PKG 12mm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64247" y="142875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PKG 31mm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6447" y="349633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 vs Loss for two package lengths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11747" y="3333750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 vs Loss for two package lengths and different PCB lengths</a:t>
            </a:r>
          </a:p>
        </p:txBody>
      </p:sp>
      <p:sp>
        <p:nvSpPr>
          <p:cNvPr id="37" name="Oval 36"/>
          <p:cNvSpPr/>
          <p:nvPr/>
        </p:nvSpPr>
        <p:spPr>
          <a:xfrm>
            <a:off x="5831927" y="1848130"/>
            <a:ext cx="184719" cy="37637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060528" y="2190222"/>
            <a:ext cx="184719" cy="37637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>
            <a:endCxn id="37" idx="7"/>
          </p:cNvCxnSpPr>
          <p:nvPr/>
        </p:nvCxnSpPr>
        <p:spPr>
          <a:xfrm flipH="1">
            <a:off x="5989595" y="1733550"/>
            <a:ext cx="169729" cy="169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162E6BA-8E0C-4A31-BA09-73637CE1A705}"/>
              </a:ext>
            </a:extLst>
          </p:cNvPr>
          <p:cNvSpPr/>
          <p:nvPr/>
        </p:nvSpPr>
        <p:spPr>
          <a:xfrm>
            <a:off x="8560993" y="1266478"/>
            <a:ext cx="479264" cy="868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9BCD831-A233-4020-B8BB-6BAE8BA3082F}"/>
              </a:ext>
            </a:extLst>
          </p:cNvPr>
          <p:cNvGrpSpPr/>
          <p:nvPr/>
        </p:nvGrpSpPr>
        <p:grpSpPr>
          <a:xfrm>
            <a:off x="8594335" y="1320133"/>
            <a:ext cx="288365" cy="836473"/>
            <a:chOff x="6891899" y="926615"/>
            <a:chExt cx="203664" cy="575460"/>
          </a:xfrm>
        </p:grpSpPr>
        <p:sp>
          <p:nvSpPr>
            <p:cNvPr id="40" name="Rectangle 7">
              <a:extLst>
                <a:ext uri="{FF2B5EF4-FFF2-40B4-BE49-F238E27FC236}">
                  <a16:creationId xmlns:a16="http://schemas.microsoft.com/office/drawing/2014/main" xmlns="" id="{F4BED0F3-73CB-43BF-9560-692610F4B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92250"/>
              <a:ext cx="60325" cy="1588"/>
            </a:xfrm>
            <a:prstGeom prst="rect">
              <a:avLst/>
            </a:prstGeom>
            <a:solidFill>
              <a:srgbClr val="2A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Rectangle 8">
              <a:extLst>
                <a:ext uri="{FF2B5EF4-FFF2-40B4-BE49-F238E27FC236}">
                  <a16:creationId xmlns:a16="http://schemas.microsoft.com/office/drawing/2014/main" xmlns="" id="{7BA845A6-77D8-48B0-93E6-0AB9ED499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89075"/>
              <a:ext cx="60325" cy="4763"/>
            </a:xfrm>
            <a:prstGeom prst="rect">
              <a:avLst/>
            </a:prstGeom>
            <a:solidFill>
              <a:srgbClr val="2A40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Rectangle 9">
              <a:extLst>
                <a:ext uri="{FF2B5EF4-FFF2-40B4-BE49-F238E27FC236}">
                  <a16:creationId xmlns:a16="http://schemas.microsoft.com/office/drawing/2014/main" xmlns="" id="{769E81F1-346D-4115-8170-A908A1E5D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85900"/>
              <a:ext cx="60325" cy="6350"/>
            </a:xfrm>
            <a:prstGeom prst="rect">
              <a:avLst/>
            </a:prstGeom>
            <a:solidFill>
              <a:srgbClr val="2941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Rectangle 10">
              <a:extLst>
                <a:ext uri="{FF2B5EF4-FFF2-40B4-BE49-F238E27FC236}">
                  <a16:creationId xmlns:a16="http://schemas.microsoft.com/office/drawing/2014/main" xmlns="" id="{7AB8AA01-A90C-4B24-94BC-CD4444B7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82725"/>
              <a:ext cx="60325" cy="6350"/>
            </a:xfrm>
            <a:prstGeom prst="rect">
              <a:avLst/>
            </a:prstGeom>
            <a:solidFill>
              <a:srgbClr val="2942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Rectangle 11">
              <a:extLst>
                <a:ext uri="{FF2B5EF4-FFF2-40B4-BE49-F238E27FC236}">
                  <a16:creationId xmlns:a16="http://schemas.microsoft.com/office/drawing/2014/main" xmlns="" id="{798A21A3-20F2-4085-AE86-D9CF9F3FA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79550"/>
              <a:ext cx="60325" cy="6350"/>
            </a:xfrm>
            <a:prstGeom prst="rect">
              <a:avLst/>
            </a:prstGeom>
            <a:solidFill>
              <a:srgbClr val="284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Rectangle 12">
              <a:extLst>
                <a:ext uri="{FF2B5EF4-FFF2-40B4-BE49-F238E27FC236}">
                  <a16:creationId xmlns:a16="http://schemas.microsoft.com/office/drawing/2014/main" xmlns="" id="{5953CD19-A90D-4656-891D-12432C6EA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76375"/>
              <a:ext cx="60325" cy="6350"/>
            </a:xfrm>
            <a:prstGeom prst="rect">
              <a:avLst/>
            </a:prstGeom>
            <a:solidFill>
              <a:srgbClr val="284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Rectangle 13">
              <a:extLst>
                <a:ext uri="{FF2B5EF4-FFF2-40B4-BE49-F238E27FC236}">
                  <a16:creationId xmlns:a16="http://schemas.microsoft.com/office/drawing/2014/main" xmlns="" id="{9E479E21-9E28-452C-B341-BE74B996B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73200"/>
              <a:ext cx="60325" cy="6350"/>
            </a:xfrm>
            <a:prstGeom prst="rect">
              <a:avLst/>
            </a:prstGeom>
            <a:solidFill>
              <a:srgbClr val="2844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Rectangle 14">
              <a:extLst>
                <a:ext uri="{FF2B5EF4-FFF2-40B4-BE49-F238E27FC236}">
                  <a16:creationId xmlns:a16="http://schemas.microsoft.com/office/drawing/2014/main" xmlns="" id="{FC74BC68-0764-4D54-9AF7-F5CB58CFB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70025"/>
              <a:ext cx="60325" cy="6350"/>
            </a:xfrm>
            <a:prstGeom prst="rect">
              <a:avLst/>
            </a:prstGeom>
            <a:solidFill>
              <a:srgbClr val="274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Rectangle 15">
              <a:extLst>
                <a:ext uri="{FF2B5EF4-FFF2-40B4-BE49-F238E27FC236}">
                  <a16:creationId xmlns:a16="http://schemas.microsoft.com/office/drawing/2014/main" xmlns="" id="{0448A818-6DF8-4DD3-920E-0730E69C4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68438"/>
              <a:ext cx="60325" cy="4763"/>
            </a:xfrm>
            <a:prstGeom prst="rect">
              <a:avLst/>
            </a:prstGeom>
            <a:solidFill>
              <a:srgbClr val="274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Rectangle 16">
              <a:extLst>
                <a:ext uri="{FF2B5EF4-FFF2-40B4-BE49-F238E27FC236}">
                  <a16:creationId xmlns:a16="http://schemas.microsoft.com/office/drawing/2014/main" xmlns="" id="{05FDAAF7-F981-40FC-8500-414457D2D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65263"/>
              <a:ext cx="60325" cy="4763"/>
            </a:xfrm>
            <a:prstGeom prst="rect">
              <a:avLst/>
            </a:prstGeom>
            <a:solidFill>
              <a:srgbClr val="274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Rectangle 17">
              <a:extLst>
                <a:ext uri="{FF2B5EF4-FFF2-40B4-BE49-F238E27FC236}">
                  <a16:creationId xmlns:a16="http://schemas.microsoft.com/office/drawing/2014/main" xmlns="" id="{A9E236A9-FC06-4901-8C86-7F4CE0FD4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62088"/>
              <a:ext cx="60325" cy="6350"/>
            </a:xfrm>
            <a:prstGeom prst="rect">
              <a:avLst/>
            </a:prstGeom>
            <a:solidFill>
              <a:srgbClr val="2648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Rectangle 18">
              <a:extLst>
                <a:ext uri="{FF2B5EF4-FFF2-40B4-BE49-F238E27FC236}">
                  <a16:creationId xmlns:a16="http://schemas.microsoft.com/office/drawing/2014/main" xmlns="" id="{51279629-0097-4105-9C47-83E7B2212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58913"/>
              <a:ext cx="60325" cy="6350"/>
            </a:xfrm>
            <a:prstGeom prst="rect">
              <a:avLst/>
            </a:prstGeom>
            <a:solidFill>
              <a:srgbClr val="264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Rectangle 19">
              <a:extLst>
                <a:ext uri="{FF2B5EF4-FFF2-40B4-BE49-F238E27FC236}">
                  <a16:creationId xmlns:a16="http://schemas.microsoft.com/office/drawing/2014/main" xmlns="" id="{89BFC7B5-A668-49F5-B6C8-3D8D67A02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55738"/>
              <a:ext cx="60325" cy="6350"/>
            </a:xfrm>
            <a:prstGeom prst="rect">
              <a:avLst/>
            </a:prstGeom>
            <a:solidFill>
              <a:srgbClr val="264A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Rectangle 20">
              <a:extLst>
                <a:ext uri="{FF2B5EF4-FFF2-40B4-BE49-F238E27FC236}">
                  <a16:creationId xmlns:a16="http://schemas.microsoft.com/office/drawing/2014/main" xmlns="" id="{60630562-53D2-457F-9D85-B975A7584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52563"/>
              <a:ext cx="60325" cy="6350"/>
            </a:xfrm>
            <a:prstGeom prst="rect">
              <a:avLst/>
            </a:prstGeom>
            <a:solidFill>
              <a:srgbClr val="264B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5" name="Rectangle 21">
              <a:extLst>
                <a:ext uri="{FF2B5EF4-FFF2-40B4-BE49-F238E27FC236}">
                  <a16:creationId xmlns:a16="http://schemas.microsoft.com/office/drawing/2014/main" xmlns="" id="{AF16655A-F3B4-451A-A2E6-87EADEDA8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49388"/>
              <a:ext cx="60325" cy="6350"/>
            </a:xfrm>
            <a:prstGeom prst="rect">
              <a:avLst/>
            </a:prstGeom>
            <a:solidFill>
              <a:srgbClr val="254B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6" name="Rectangle 22">
              <a:extLst>
                <a:ext uri="{FF2B5EF4-FFF2-40B4-BE49-F238E27FC236}">
                  <a16:creationId xmlns:a16="http://schemas.microsoft.com/office/drawing/2014/main" xmlns="" id="{23D84AAB-A0B5-4993-B06A-5D358F812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47800"/>
              <a:ext cx="60325" cy="4763"/>
            </a:xfrm>
            <a:prstGeom prst="rect">
              <a:avLst/>
            </a:prstGeom>
            <a:solidFill>
              <a:srgbClr val="254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7" name="Rectangle 23">
              <a:extLst>
                <a:ext uri="{FF2B5EF4-FFF2-40B4-BE49-F238E27FC236}">
                  <a16:creationId xmlns:a16="http://schemas.microsoft.com/office/drawing/2014/main" xmlns="" id="{151892DF-1EFC-48A3-9A3F-A55C5032A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44625"/>
              <a:ext cx="60325" cy="4763"/>
            </a:xfrm>
            <a:prstGeom prst="rect">
              <a:avLst/>
            </a:prstGeom>
            <a:solidFill>
              <a:srgbClr val="254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8" name="Rectangle 24">
              <a:extLst>
                <a:ext uri="{FF2B5EF4-FFF2-40B4-BE49-F238E27FC236}">
                  <a16:creationId xmlns:a16="http://schemas.microsoft.com/office/drawing/2014/main" xmlns="" id="{A8E85430-56BF-47A3-950F-18EA3B3E3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41450"/>
              <a:ext cx="60325" cy="6350"/>
            </a:xfrm>
            <a:prstGeom prst="rect">
              <a:avLst/>
            </a:prstGeom>
            <a:solidFill>
              <a:srgbClr val="254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9" name="Rectangle 25">
              <a:extLst>
                <a:ext uri="{FF2B5EF4-FFF2-40B4-BE49-F238E27FC236}">
                  <a16:creationId xmlns:a16="http://schemas.microsoft.com/office/drawing/2014/main" xmlns="" id="{797F8681-41AC-4F5F-AA5B-DCD2A843F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38275"/>
              <a:ext cx="60325" cy="6350"/>
            </a:xfrm>
            <a:prstGeom prst="rect">
              <a:avLst/>
            </a:prstGeom>
            <a:solidFill>
              <a:srgbClr val="254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0" name="Rectangle 26">
              <a:extLst>
                <a:ext uri="{FF2B5EF4-FFF2-40B4-BE49-F238E27FC236}">
                  <a16:creationId xmlns:a16="http://schemas.microsoft.com/office/drawing/2014/main" xmlns="" id="{AD1CBEC4-EFEB-493F-8622-870F20B11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35100"/>
              <a:ext cx="60325" cy="6350"/>
            </a:xfrm>
            <a:prstGeom prst="rect">
              <a:avLst/>
            </a:prstGeom>
            <a:solidFill>
              <a:srgbClr val="2550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1" name="Rectangle 27">
              <a:extLst>
                <a:ext uri="{FF2B5EF4-FFF2-40B4-BE49-F238E27FC236}">
                  <a16:creationId xmlns:a16="http://schemas.microsoft.com/office/drawing/2014/main" xmlns="" id="{5062BC47-7B41-4E0E-BB8E-CB0F351A9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31925"/>
              <a:ext cx="60325" cy="6350"/>
            </a:xfrm>
            <a:prstGeom prst="rect">
              <a:avLst/>
            </a:prstGeom>
            <a:solidFill>
              <a:srgbClr val="245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2" name="Rectangle 28">
              <a:extLst>
                <a:ext uri="{FF2B5EF4-FFF2-40B4-BE49-F238E27FC236}">
                  <a16:creationId xmlns:a16="http://schemas.microsoft.com/office/drawing/2014/main" xmlns="" id="{DC57B534-848D-4B30-9207-70FA81165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28750"/>
              <a:ext cx="60325" cy="6350"/>
            </a:xfrm>
            <a:prstGeom prst="rect">
              <a:avLst/>
            </a:prstGeom>
            <a:solidFill>
              <a:srgbClr val="2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3" name="Rectangle 29">
              <a:extLst>
                <a:ext uri="{FF2B5EF4-FFF2-40B4-BE49-F238E27FC236}">
                  <a16:creationId xmlns:a16="http://schemas.microsoft.com/office/drawing/2014/main" xmlns="" id="{2596D90E-B2D4-4AE8-9E60-84CDCF0B8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25575"/>
              <a:ext cx="60325" cy="6350"/>
            </a:xfrm>
            <a:prstGeom prst="rect">
              <a:avLst/>
            </a:prstGeom>
            <a:solidFill>
              <a:srgbClr val="245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4" name="Rectangle 30">
              <a:extLst>
                <a:ext uri="{FF2B5EF4-FFF2-40B4-BE49-F238E27FC236}">
                  <a16:creationId xmlns:a16="http://schemas.microsoft.com/office/drawing/2014/main" xmlns="" id="{C24485E0-89DF-4EB4-9420-66EE9450B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23988"/>
              <a:ext cx="60325" cy="4763"/>
            </a:xfrm>
            <a:prstGeom prst="rect">
              <a:avLst/>
            </a:prstGeom>
            <a:solidFill>
              <a:srgbClr val="2453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5" name="Rectangle 31">
              <a:extLst>
                <a:ext uri="{FF2B5EF4-FFF2-40B4-BE49-F238E27FC236}">
                  <a16:creationId xmlns:a16="http://schemas.microsoft.com/office/drawing/2014/main" xmlns="" id="{16FF4258-C0EE-4F45-B89A-1F0A33C18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20813"/>
              <a:ext cx="60325" cy="4763"/>
            </a:xfrm>
            <a:prstGeom prst="rect">
              <a:avLst/>
            </a:prstGeom>
            <a:solidFill>
              <a:srgbClr val="245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6" name="Rectangle 32">
              <a:extLst>
                <a:ext uri="{FF2B5EF4-FFF2-40B4-BE49-F238E27FC236}">
                  <a16:creationId xmlns:a16="http://schemas.microsoft.com/office/drawing/2014/main" xmlns="" id="{B4787354-9A83-47F8-94CA-8220AE750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17638"/>
              <a:ext cx="60325" cy="6350"/>
            </a:xfrm>
            <a:prstGeom prst="rect">
              <a:avLst/>
            </a:prstGeom>
            <a:solidFill>
              <a:srgbClr val="245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Rectangle 33">
              <a:extLst>
                <a:ext uri="{FF2B5EF4-FFF2-40B4-BE49-F238E27FC236}">
                  <a16:creationId xmlns:a16="http://schemas.microsoft.com/office/drawing/2014/main" xmlns="" id="{BC4656F7-C386-430A-899E-2EDE93A5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14463"/>
              <a:ext cx="60325" cy="6350"/>
            </a:xfrm>
            <a:prstGeom prst="rect">
              <a:avLst/>
            </a:prstGeom>
            <a:solidFill>
              <a:srgbClr val="245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Rectangle 34">
              <a:extLst>
                <a:ext uri="{FF2B5EF4-FFF2-40B4-BE49-F238E27FC236}">
                  <a16:creationId xmlns:a16="http://schemas.microsoft.com/office/drawing/2014/main" xmlns="" id="{A06F07FE-B46F-4114-AB7D-708B37282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11288"/>
              <a:ext cx="60325" cy="6350"/>
            </a:xfrm>
            <a:prstGeom prst="rect">
              <a:avLst/>
            </a:prstGeom>
            <a:solidFill>
              <a:srgbClr val="245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9" name="Rectangle 35">
              <a:extLst>
                <a:ext uri="{FF2B5EF4-FFF2-40B4-BE49-F238E27FC236}">
                  <a16:creationId xmlns:a16="http://schemas.microsoft.com/office/drawing/2014/main" xmlns="" id="{E7E5E4F7-61D4-4A32-9D00-FAB4A1911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08113"/>
              <a:ext cx="60325" cy="6350"/>
            </a:xfrm>
            <a:prstGeom prst="rect">
              <a:avLst/>
            </a:prstGeom>
            <a:solidFill>
              <a:srgbClr val="235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0" name="Rectangle 36">
              <a:extLst>
                <a:ext uri="{FF2B5EF4-FFF2-40B4-BE49-F238E27FC236}">
                  <a16:creationId xmlns:a16="http://schemas.microsoft.com/office/drawing/2014/main" xmlns="" id="{BEA9BB7F-2564-417E-9FE3-2D1974095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04938"/>
              <a:ext cx="60325" cy="6350"/>
            </a:xfrm>
            <a:prstGeom prst="rect">
              <a:avLst/>
            </a:prstGeom>
            <a:solidFill>
              <a:srgbClr val="235E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1" name="Rectangle 37">
              <a:extLst>
                <a:ext uri="{FF2B5EF4-FFF2-40B4-BE49-F238E27FC236}">
                  <a16:creationId xmlns:a16="http://schemas.microsoft.com/office/drawing/2014/main" xmlns="" id="{FE41B0C8-1A8E-4BAF-81B8-7457C8119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03350"/>
              <a:ext cx="60325" cy="4763"/>
            </a:xfrm>
            <a:prstGeom prst="rect">
              <a:avLst/>
            </a:prstGeom>
            <a:solidFill>
              <a:srgbClr val="226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2" name="Rectangle 38">
              <a:extLst>
                <a:ext uri="{FF2B5EF4-FFF2-40B4-BE49-F238E27FC236}">
                  <a16:creationId xmlns:a16="http://schemas.microsoft.com/office/drawing/2014/main" xmlns="" id="{85E82D38-92E3-4B02-A369-F98DACE1A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400175"/>
              <a:ext cx="60325" cy="4763"/>
            </a:xfrm>
            <a:prstGeom prst="rect">
              <a:avLst/>
            </a:prstGeom>
            <a:solidFill>
              <a:srgbClr val="226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3" name="Rectangle 39">
              <a:extLst>
                <a:ext uri="{FF2B5EF4-FFF2-40B4-BE49-F238E27FC236}">
                  <a16:creationId xmlns:a16="http://schemas.microsoft.com/office/drawing/2014/main" xmlns="" id="{C41B524D-879A-47B5-BBF0-1E746C435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97000"/>
              <a:ext cx="60325" cy="6350"/>
            </a:xfrm>
            <a:prstGeom prst="rect">
              <a:avLst/>
            </a:prstGeom>
            <a:solidFill>
              <a:srgbClr val="2268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4" name="Rectangle 40">
              <a:extLst>
                <a:ext uri="{FF2B5EF4-FFF2-40B4-BE49-F238E27FC236}">
                  <a16:creationId xmlns:a16="http://schemas.microsoft.com/office/drawing/2014/main" xmlns="" id="{2AFC466F-FA32-4314-9611-B25ADE537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93825"/>
              <a:ext cx="60325" cy="6350"/>
            </a:xfrm>
            <a:prstGeom prst="rect">
              <a:avLst/>
            </a:prstGeom>
            <a:solidFill>
              <a:srgbClr val="216B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xmlns="" id="{44685A88-43CB-4E8A-9501-512A52F78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90650"/>
              <a:ext cx="60325" cy="6350"/>
            </a:xfrm>
            <a:prstGeom prst="rect">
              <a:avLst/>
            </a:prstGeom>
            <a:solidFill>
              <a:srgbClr val="216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xmlns="" id="{575BB2BD-4B3B-4FB1-85C8-B5CF64A16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87475"/>
              <a:ext cx="60325" cy="6350"/>
            </a:xfrm>
            <a:prstGeom prst="rect">
              <a:avLst/>
            </a:prstGeom>
            <a:solidFill>
              <a:srgbClr val="207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7" name="Rectangle 43">
              <a:extLst>
                <a:ext uri="{FF2B5EF4-FFF2-40B4-BE49-F238E27FC236}">
                  <a16:creationId xmlns:a16="http://schemas.microsoft.com/office/drawing/2014/main" xmlns="" id="{7640744B-4150-4753-9704-590B87D11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84300"/>
              <a:ext cx="60325" cy="6350"/>
            </a:xfrm>
            <a:prstGeom prst="rect">
              <a:avLst/>
            </a:prstGeom>
            <a:solidFill>
              <a:srgbClr val="207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8" name="Rectangle 44">
              <a:extLst>
                <a:ext uri="{FF2B5EF4-FFF2-40B4-BE49-F238E27FC236}">
                  <a16:creationId xmlns:a16="http://schemas.microsoft.com/office/drawing/2014/main" xmlns="" id="{9C7B1125-CD72-4C7A-B064-89A23DA19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81125"/>
              <a:ext cx="60325" cy="6350"/>
            </a:xfrm>
            <a:prstGeom prst="rect">
              <a:avLst/>
            </a:prstGeom>
            <a:solidFill>
              <a:srgbClr val="1F7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9" name="Rectangle 45">
              <a:extLst>
                <a:ext uri="{FF2B5EF4-FFF2-40B4-BE49-F238E27FC236}">
                  <a16:creationId xmlns:a16="http://schemas.microsoft.com/office/drawing/2014/main" xmlns="" id="{8B0A5D6A-41DC-4DB1-A693-56B17B73E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79538"/>
              <a:ext cx="60325" cy="4763"/>
            </a:xfrm>
            <a:prstGeom prst="rect">
              <a:avLst/>
            </a:prstGeom>
            <a:solidFill>
              <a:srgbClr val="1F78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Rectangle 46">
              <a:extLst>
                <a:ext uri="{FF2B5EF4-FFF2-40B4-BE49-F238E27FC236}">
                  <a16:creationId xmlns:a16="http://schemas.microsoft.com/office/drawing/2014/main" xmlns="" id="{054F502D-074B-47B3-B3AA-DDCC5651B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76363"/>
              <a:ext cx="60325" cy="4763"/>
            </a:xfrm>
            <a:prstGeom prst="rect">
              <a:avLst/>
            </a:prstGeom>
            <a:solidFill>
              <a:srgbClr val="1E7A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Rectangle 47">
              <a:extLst>
                <a:ext uri="{FF2B5EF4-FFF2-40B4-BE49-F238E27FC236}">
                  <a16:creationId xmlns:a16="http://schemas.microsoft.com/office/drawing/2014/main" xmlns="" id="{DB7E0185-EE44-4BB7-AF9D-9CC8A450C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73188"/>
              <a:ext cx="60325" cy="6350"/>
            </a:xfrm>
            <a:prstGeom prst="rect">
              <a:avLst/>
            </a:prstGeom>
            <a:solidFill>
              <a:srgbClr val="1E7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2" name="Rectangle 48">
              <a:extLst>
                <a:ext uri="{FF2B5EF4-FFF2-40B4-BE49-F238E27FC236}">
                  <a16:creationId xmlns:a16="http://schemas.microsoft.com/office/drawing/2014/main" xmlns="" id="{862B5F0C-DD42-4644-B5F2-3625B9AFA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70013"/>
              <a:ext cx="60325" cy="6350"/>
            </a:xfrm>
            <a:prstGeom prst="rect">
              <a:avLst/>
            </a:prstGeom>
            <a:solidFill>
              <a:srgbClr val="1D7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3" name="Rectangle 49">
              <a:extLst>
                <a:ext uri="{FF2B5EF4-FFF2-40B4-BE49-F238E27FC236}">
                  <a16:creationId xmlns:a16="http://schemas.microsoft.com/office/drawing/2014/main" xmlns="" id="{10B2C840-B2C9-45FF-BBAD-3C125160F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66838"/>
              <a:ext cx="60325" cy="6350"/>
            </a:xfrm>
            <a:prstGeom prst="rect">
              <a:avLst/>
            </a:prstGeom>
            <a:solidFill>
              <a:srgbClr val="1D8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4" name="Rectangle 50">
              <a:extLst>
                <a:ext uri="{FF2B5EF4-FFF2-40B4-BE49-F238E27FC236}">
                  <a16:creationId xmlns:a16="http://schemas.microsoft.com/office/drawing/2014/main" xmlns="" id="{77974E23-0534-4CD6-9819-CE8CA5035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63663"/>
              <a:ext cx="60325" cy="6350"/>
            </a:xfrm>
            <a:prstGeom prst="rect">
              <a:avLst/>
            </a:prstGeom>
            <a:solidFill>
              <a:srgbClr val="1C8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5" name="Rectangle 51">
              <a:extLst>
                <a:ext uri="{FF2B5EF4-FFF2-40B4-BE49-F238E27FC236}">
                  <a16:creationId xmlns:a16="http://schemas.microsoft.com/office/drawing/2014/main" xmlns="" id="{3E659F21-1C11-4ED2-A6F3-0C42CC2D4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60488"/>
              <a:ext cx="60325" cy="6350"/>
            </a:xfrm>
            <a:prstGeom prst="rect">
              <a:avLst/>
            </a:prstGeom>
            <a:solidFill>
              <a:srgbClr val="1C8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6" name="Rectangle 52">
              <a:extLst>
                <a:ext uri="{FF2B5EF4-FFF2-40B4-BE49-F238E27FC236}">
                  <a16:creationId xmlns:a16="http://schemas.microsoft.com/office/drawing/2014/main" xmlns="" id="{97FD9E94-C1B6-4C3F-A97B-82F1FDA48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58900"/>
              <a:ext cx="60325" cy="4763"/>
            </a:xfrm>
            <a:prstGeom prst="rect">
              <a:avLst/>
            </a:prstGeom>
            <a:solidFill>
              <a:srgbClr val="1B84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7" name="Rectangle 53">
              <a:extLst>
                <a:ext uri="{FF2B5EF4-FFF2-40B4-BE49-F238E27FC236}">
                  <a16:creationId xmlns:a16="http://schemas.microsoft.com/office/drawing/2014/main" xmlns="" id="{3A05190C-A4B8-44B7-8369-A40D64749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55725"/>
              <a:ext cx="60325" cy="4763"/>
            </a:xfrm>
            <a:prstGeom prst="rect">
              <a:avLst/>
            </a:prstGeom>
            <a:solidFill>
              <a:srgbClr val="1B8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8" name="Rectangle 54">
              <a:extLst>
                <a:ext uri="{FF2B5EF4-FFF2-40B4-BE49-F238E27FC236}">
                  <a16:creationId xmlns:a16="http://schemas.microsoft.com/office/drawing/2014/main" xmlns="" id="{94B75165-362E-48CA-89F0-2159C5A65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52550"/>
              <a:ext cx="60325" cy="6350"/>
            </a:xfrm>
            <a:prstGeom prst="rect">
              <a:avLst/>
            </a:prstGeom>
            <a:solidFill>
              <a:srgbClr val="1A86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9" name="Rectangle 55">
              <a:extLst>
                <a:ext uri="{FF2B5EF4-FFF2-40B4-BE49-F238E27FC236}">
                  <a16:creationId xmlns:a16="http://schemas.microsoft.com/office/drawing/2014/main" xmlns="" id="{EDD92B54-CB07-4477-B607-2C1456F1F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49375"/>
              <a:ext cx="60325" cy="6350"/>
            </a:xfrm>
            <a:prstGeom prst="rect">
              <a:avLst/>
            </a:prstGeom>
            <a:solidFill>
              <a:srgbClr val="1A8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0" name="Rectangle 56">
              <a:extLst>
                <a:ext uri="{FF2B5EF4-FFF2-40B4-BE49-F238E27FC236}">
                  <a16:creationId xmlns:a16="http://schemas.microsoft.com/office/drawing/2014/main" xmlns="" id="{0CFBA9C9-497A-4686-9166-D1181DB30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46200"/>
              <a:ext cx="60325" cy="6350"/>
            </a:xfrm>
            <a:prstGeom prst="rect">
              <a:avLst/>
            </a:prstGeom>
            <a:solidFill>
              <a:srgbClr val="198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1" name="Rectangle 57">
              <a:extLst>
                <a:ext uri="{FF2B5EF4-FFF2-40B4-BE49-F238E27FC236}">
                  <a16:creationId xmlns:a16="http://schemas.microsoft.com/office/drawing/2014/main" xmlns="" id="{8759362F-1ABA-4F25-8957-1E2C6D204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43025"/>
              <a:ext cx="60325" cy="6350"/>
            </a:xfrm>
            <a:prstGeom prst="rect">
              <a:avLst/>
            </a:prstGeom>
            <a:solidFill>
              <a:srgbClr val="19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2" name="Rectangle 58">
              <a:extLst>
                <a:ext uri="{FF2B5EF4-FFF2-40B4-BE49-F238E27FC236}">
                  <a16:creationId xmlns:a16="http://schemas.microsoft.com/office/drawing/2014/main" xmlns="" id="{D29D0822-78AD-45B1-BD57-C8C620A5B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39850"/>
              <a:ext cx="60325" cy="6350"/>
            </a:xfrm>
            <a:prstGeom prst="rect">
              <a:avLst/>
            </a:prstGeom>
            <a:solidFill>
              <a:srgbClr val="1889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3" name="Rectangle 59">
              <a:extLst>
                <a:ext uri="{FF2B5EF4-FFF2-40B4-BE49-F238E27FC236}">
                  <a16:creationId xmlns:a16="http://schemas.microsoft.com/office/drawing/2014/main" xmlns="" id="{E30BE969-3736-40E6-9014-BE552011D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36675"/>
              <a:ext cx="60325" cy="6350"/>
            </a:xfrm>
            <a:prstGeom prst="rect">
              <a:avLst/>
            </a:prstGeom>
            <a:solidFill>
              <a:srgbClr val="188A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4" name="Rectangle 60">
              <a:extLst>
                <a:ext uri="{FF2B5EF4-FFF2-40B4-BE49-F238E27FC236}">
                  <a16:creationId xmlns:a16="http://schemas.microsoft.com/office/drawing/2014/main" xmlns="" id="{EC9ED6C9-1325-43A1-9E03-639C3D679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35088"/>
              <a:ext cx="60325" cy="4763"/>
            </a:xfrm>
            <a:prstGeom prst="rect">
              <a:avLst/>
            </a:prstGeom>
            <a:solidFill>
              <a:srgbClr val="178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5" name="Rectangle 61">
              <a:extLst>
                <a:ext uri="{FF2B5EF4-FFF2-40B4-BE49-F238E27FC236}">
                  <a16:creationId xmlns:a16="http://schemas.microsoft.com/office/drawing/2014/main" xmlns="" id="{35F0D874-1C55-4996-9CF5-651529351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31913"/>
              <a:ext cx="60325" cy="4763"/>
            </a:xfrm>
            <a:prstGeom prst="rect">
              <a:avLst/>
            </a:prstGeom>
            <a:solidFill>
              <a:srgbClr val="178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6" name="Rectangle 62">
              <a:extLst>
                <a:ext uri="{FF2B5EF4-FFF2-40B4-BE49-F238E27FC236}">
                  <a16:creationId xmlns:a16="http://schemas.microsoft.com/office/drawing/2014/main" xmlns="" id="{A5C7DE53-AF6E-4116-A7BC-B23A11BE0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28738"/>
              <a:ext cx="60325" cy="6350"/>
            </a:xfrm>
            <a:prstGeom prst="rect">
              <a:avLst/>
            </a:prstGeom>
            <a:solidFill>
              <a:srgbClr val="168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7" name="Rectangle 63">
              <a:extLst>
                <a:ext uri="{FF2B5EF4-FFF2-40B4-BE49-F238E27FC236}">
                  <a16:creationId xmlns:a16="http://schemas.microsoft.com/office/drawing/2014/main" xmlns="" id="{4BC0E3AB-2220-4A29-9FAA-3C5DC538F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25563"/>
              <a:ext cx="60325" cy="6350"/>
            </a:xfrm>
            <a:prstGeom prst="rect">
              <a:avLst/>
            </a:prstGeom>
            <a:solidFill>
              <a:srgbClr val="1691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xmlns="" id="{DC0E874F-EC53-4172-9472-6C3748742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22388"/>
              <a:ext cx="60325" cy="6350"/>
            </a:xfrm>
            <a:prstGeom prst="rect">
              <a:avLst/>
            </a:prstGeom>
            <a:solidFill>
              <a:srgbClr val="159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9" name="Rectangle 65">
              <a:extLst>
                <a:ext uri="{FF2B5EF4-FFF2-40B4-BE49-F238E27FC236}">
                  <a16:creationId xmlns:a16="http://schemas.microsoft.com/office/drawing/2014/main" xmlns="" id="{D42359CB-A5D9-4B4B-9DB5-E1266B002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19213"/>
              <a:ext cx="60325" cy="6350"/>
            </a:xfrm>
            <a:prstGeom prst="rect">
              <a:avLst/>
            </a:prstGeom>
            <a:solidFill>
              <a:srgbClr val="159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xmlns="" id="{C941B3DD-BEF7-49B9-A61F-A499F50A0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16038"/>
              <a:ext cx="60325" cy="6350"/>
            </a:xfrm>
            <a:prstGeom prst="rect">
              <a:avLst/>
            </a:prstGeom>
            <a:solidFill>
              <a:srgbClr val="149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1" name="Rectangle 67">
              <a:extLst>
                <a:ext uri="{FF2B5EF4-FFF2-40B4-BE49-F238E27FC236}">
                  <a16:creationId xmlns:a16="http://schemas.microsoft.com/office/drawing/2014/main" xmlns="" id="{B0D164CC-3C51-4BD0-87EE-8FBD7B613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14450"/>
              <a:ext cx="60325" cy="4763"/>
            </a:xfrm>
            <a:prstGeom prst="rect">
              <a:avLst/>
            </a:prstGeom>
            <a:solidFill>
              <a:srgbClr val="13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" name="Rectangle 68">
              <a:extLst>
                <a:ext uri="{FF2B5EF4-FFF2-40B4-BE49-F238E27FC236}">
                  <a16:creationId xmlns:a16="http://schemas.microsoft.com/office/drawing/2014/main" xmlns="" id="{0B63BC38-B856-44E8-BC1C-DD58E6E8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11275"/>
              <a:ext cx="60325" cy="4763"/>
            </a:xfrm>
            <a:prstGeom prst="rect">
              <a:avLst/>
            </a:prstGeom>
            <a:solidFill>
              <a:srgbClr val="13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3" name="Rectangle 69">
              <a:extLst>
                <a:ext uri="{FF2B5EF4-FFF2-40B4-BE49-F238E27FC236}">
                  <a16:creationId xmlns:a16="http://schemas.microsoft.com/office/drawing/2014/main" xmlns="" id="{198E85A6-6413-4BFE-93B1-D549FA71A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08100"/>
              <a:ext cx="60325" cy="6350"/>
            </a:xfrm>
            <a:prstGeom prst="rect">
              <a:avLst/>
            </a:prstGeom>
            <a:solidFill>
              <a:srgbClr val="12A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4" name="Rectangle 70">
              <a:extLst>
                <a:ext uri="{FF2B5EF4-FFF2-40B4-BE49-F238E27FC236}">
                  <a16:creationId xmlns:a16="http://schemas.microsoft.com/office/drawing/2014/main" xmlns="" id="{6B7D4CD6-77FC-4116-9415-3D1C96131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04925"/>
              <a:ext cx="60325" cy="6350"/>
            </a:xfrm>
            <a:prstGeom prst="rect">
              <a:avLst/>
            </a:prstGeom>
            <a:solidFill>
              <a:srgbClr val="11A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5" name="Rectangle 71">
              <a:extLst>
                <a:ext uri="{FF2B5EF4-FFF2-40B4-BE49-F238E27FC236}">
                  <a16:creationId xmlns:a16="http://schemas.microsoft.com/office/drawing/2014/main" xmlns="" id="{311C9D92-5B9A-4CD1-B82F-23824735B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301750"/>
              <a:ext cx="60325" cy="6350"/>
            </a:xfrm>
            <a:prstGeom prst="rect">
              <a:avLst/>
            </a:prstGeom>
            <a:solidFill>
              <a:srgbClr val="10AA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6" name="Rectangle 72">
              <a:extLst>
                <a:ext uri="{FF2B5EF4-FFF2-40B4-BE49-F238E27FC236}">
                  <a16:creationId xmlns:a16="http://schemas.microsoft.com/office/drawing/2014/main" xmlns="" id="{AE6B90A4-77D5-47B4-B5AF-07182A36B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98575"/>
              <a:ext cx="60325" cy="6350"/>
            </a:xfrm>
            <a:prstGeom prst="rect">
              <a:avLst/>
            </a:prstGeom>
            <a:solidFill>
              <a:srgbClr val="10AD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7" name="Rectangle 73">
              <a:extLst>
                <a:ext uri="{FF2B5EF4-FFF2-40B4-BE49-F238E27FC236}">
                  <a16:creationId xmlns:a16="http://schemas.microsoft.com/office/drawing/2014/main" xmlns="" id="{4FDB52C9-5E9E-4285-BF85-732389D48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95400"/>
              <a:ext cx="60325" cy="6350"/>
            </a:xfrm>
            <a:prstGeom prst="rect">
              <a:avLst/>
            </a:prstGeom>
            <a:solidFill>
              <a:srgbClr val="0FB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8" name="Rectangle 74">
              <a:extLst>
                <a:ext uri="{FF2B5EF4-FFF2-40B4-BE49-F238E27FC236}">
                  <a16:creationId xmlns:a16="http://schemas.microsoft.com/office/drawing/2014/main" xmlns="" id="{F2A7E892-CB88-412E-8330-3C332330D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92225"/>
              <a:ext cx="60325" cy="6350"/>
            </a:xfrm>
            <a:prstGeom prst="rect">
              <a:avLst/>
            </a:prstGeom>
            <a:solidFill>
              <a:srgbClr val="0EB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9" name="Rectangle 75">
              <a:extLst>
                <a:ext uri="{FF2B5EF4-FFF2-40B4-BE49-F238E27FC236}">
                  <a16:creationId xmlns:a16="http://schemas.microsoft.com/office/drawing/2014/main" xmlns="" id="{59582C72-24CF-4167-8B35-87D76BA67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90638"/>
              <a:ext cx="60325" cy="4763"/>
            </a:xfrm>
            <a:prstGeom prst="rect">
              <a:avLst/>
            </a:prstGeom>
            <a:solidFill>
              <a:srgbClr val="0DB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0" name="Rectangle 76">
              <a:extLst>
                <a:ext uri="{FF2B5EF4-FFF2-40B4-BE49-F238E27FC236}">
                  <a16:creationId xmlns:a16="http://schemas.microsoft.com/office/drawing/2014/main" xmlns="" id="{7EF4D327-1163-42F3-830D-51CC0F3E5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87463"/>
              <a:ext cx="60325" cy="4763"/>
            </a:xfrm>
            <a:prstGeom prst="rect">
              <a:avLst/>
            </a:prstGeom>
            <a:solidFill>
              <a:srgbClr val="0CBB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1" name="Rectangle 77">
              <a:extLst>
                <a:ext uri="{FF2B5EF4-FFF2-40B4-BE49-F238E27FC236}">
                  <a16:creationId xmlns:a16="http://schemas.microsoft.com/office/drawing/2014/main" xmlns="" id="{9BF84689-3387-4334-B5E6-E3525E4AC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84288"/>
              <a:ext cx="60325" cy="6350"/>
            </a:xfrm>
            <a:prstGeom prst="rect">
              <a:avLst/>
            </a:prstGeom>
            <a:solidFill>
              <a:srgbClr val="0BB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2" name="Rectangle 78">
              <a:extLst>
                <a:ext uri="{FF2B5EF4-FFF2-40B4-BE49-F238E27FC236}">
                  <a16:creationId xmlns:a16="http://schemas.microsoft.com/office/drawing/2014/main" xmlns="" id="{904162B0-FECA-4B15-AB4D-5E67F88D1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81113"/>
              <a:ext cx="60325" cy="6350"/>
            </a:xfrm>
            <a:prstGeom prst="rect">
              <a:avLst/>
            </a:prstGeom>
            <a:solidFill>
              <a:srgbClr val="0AC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3" name="Rectangle 79">
              <a:extLst>
                <a:ext uri="{FF2B5EF4-FFF2-40B4-BE49-F238E27FC236}">
                  <a16:creationId xmlns:a16="http://schemas.microsoft.com/office/drawing/2014/main" xmlns="" id="{7D534A8C-0E1C-42BA-9158-C8A6B4872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77938"/>
              <a:ext cx="60325" cy="6350"/>
            </a:xfrm>
            <a:prstGeom prst="rect">
              <a:avLst/>
            </a:prstGeom>
            <a:solidFill>
              <a:srgbClr val="09C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4" name="Rectangle 80">
              <a:extLst>
                <a:ext uri="{FF2B5EF4-FFF2-40B4-BE49-F238E27FC236}">
                  <a16:creationId xmlns:a16="http://schemas.microsoft.com/office/drawing/2014/main" xmlns="" id="{4AB72A4A-FD9B-4828-B49E-49A0484A1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74763"/>
              <a:ext cx="60325" cy="6350"/>
            </a:xfrm>
            <a:prstGeom prst="rect">
              <a:avLst/>
            </a:prstGeom>
            <a:solidFill>
              <a:srgbClr val="08C8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5" name="Rectangle 81">
              <a:extLst>
                <a:ext uri="{FF2B5EF4-FFF2-40B4-BE49-F238E27FC236}">
                  <a16:creationId xmlns:a16="http://schemas.microsoft.com/office/drawing/2014/main" xmlns="" id="{A8758E92-38DE-414D-BF62-C9779E960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71588"/>
              <a:ext cx="60325" cy="6350"/>
            </a:xfrm>
            <a:prstGeom prst="rect">
              <a:avLst/>
            </a:prstGeom>
            <a:solidFill>
              <a:srgbClr val="07C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6" name="Rectangle 82">
              <a:extLst>
                <a:ext uri="{FF2B5EF4-FFF2-40B4-BE49-F238E27FC236}">
                  <a16:creationId xmlns:a16="http://schemas.microsoft.com/office/drawing/2014/main" xmlns="" id="{051B34D2-E341-41C9-9EB8-7051FAB77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70000"/>
              <a:ext cx="60325" cy="4763"/>
            </a:xfrm>
            <a:prstGeom prst="rect">
              <a:avLst/>
            </a:prstGeom>
            <a:solidFill>
              <a:srgbClr val="06C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7" name="Rectangle 83">
              <a:extLst>
                <a:ext uri="{FF2B5EF4-FFF2-40B4-BE49-F238E27FC236}">
                  <a16:creationId xmlns:a16="http://schemas.microsoft.com/office/drawing/2014/main" xmlns="" id="{F9FA7E9B-0FC5-450C-8A7C-83FD1BC24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66825"/>
              <a:ext cx="60325" cy="4763"/>
            </a:xfrm>
            <a:prstGeom prst="rect">
              <a:avLst/>
            </a:prstGeom>
            <a:solidFill>
              <a:srgbClr val="05D3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8" name="Rectangle 84">
              <a:extLst>
                <a:ext uri="{FF2B5EF4-FFF2-40B4-BE49-F238E27FC236}">
                  <a16:creationId xmlns:a16="http://schemas.microsoft.com/office/drawing/2014/main" xmlns="" id="{07B44D17-D726-46EF-8557-3E432C600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63650"/>
              <a:ext cx="60325" cy="6350"/>
            </a:xfrm>
            <a:prstGeom prst="rect">
              <a:avLst/>
            </a:prstGeom>
            <a:solidFill>
              <a:srgbClr val="04D6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9" name="Rectangle 85">
              <a:extLst>
                <a:ext uri="{FF2B5EF4-FFF2-40B4-BE49-F238E27FC236}">
                  <a16:creationId xmlns:a16="http://schemas.microsoft.com/office/drawing/2014/main" xmlns="" id="{6CD2A812-C698-4F93-945F-442AE22D1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60475"/>
              <a:ext cx="60325" cy="6350"/>
            </a:xfrm>
            <a:prstGeom prst="rect">
              <a:avLst/>
            </a:prstGeom>
            <a:solidFill>
              <a:srgbClr val="03D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0" name="Rectangle 86">
              <a:extLst>
                <a:ext uri="{FF2B5EF4-FFF2-40B4-BE49-F238E27FC236}">
                  <a16:creationId xmlns:a16="http://schemas.microsoft.com/office/drawing/2014/main" xmlns="" id="{17EFCE67-1CB6-48A3-A735-D1103F4A3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57300"/>
              <a:ext cx="60325" cy="6350"/>
            </a:xfrm>
            <a:prstGeom prst="rect">
              <a:avLst/>
            </a:prstGeom>
            <a:solidFill>
              <a:srgbClr val="02DE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1" name="Rectangle 87">
              <a:extLst>
                <a:ext uri="{FF2B5EF4-FFF2-40B4-BE49-F238E27FC236}">
                  <a16:creationId xmlns:a16="http://schemas.microsoft.com/office/drawing/2014/main" xmlns="" id="{F8FA3273-1ECD-404A-A875-9E5C55CF7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54125"/>
              <a:ext cx="60325" cy="6350"/>
            </a:xfrm>
            <a:prstGeom prst="rect">
              <a:avLst/>
            </a:prstGeom>
            <a:solidFill>
              <a:srgbClr val="01E1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2" name="Rectangle 88">
              <a:extLst>
                <a:ext uri="{FF2B5EF4-FFF2-40B4-BE49-F238E27FC236}">
                  <a16:creationId xmlns:a16="http://schemas.microsoft.com/office/drawing/2014/main" xmlns="" id="{7A1EA10D-EF51-4A67-8B4C-D7C2D7DBB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50950"/>
              <a:ext cx="60325" cy="6350"/>
            </a:xfrm>
            <a:prstGeom prst="rect">
              <a:avLst/>
            </a:prstGeom>
            <a:solidFill>
              <a:srgbClr val="04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3" name="Rectangle 89">
              <a:extLst>
                <a:ext uri="{FF2B5EF4-FFF2-40B4-BE49-F238E27FC236}">
                  <a16:creationId xmlns:a16="http://schemas.microsoft.com/office/drawing/2014/main" xmlns="" id="{40CF79CE-8595-407E-9E91-5B3650074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47775"/>
              <a:ext cx="60325" cy="6350"/>
            </a:xfrm>
            <a:prstGeom prst="rect">
              <a:avLst/>
            </a:prstGeom>
            <a:solidFill>
              <a:srgbClr val="0D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4" name="Rectangle 90">
              <a:extLst>
                <a:ext uri="{FF2B5EF4-FFF2-40B4-BE49-F238E27FC236}">
                  <a16:creationId xmlns:a16="http://schemas.microsoft.com/office/drawing/2014/main" xmlns="" id="{0077A1BB-4229-4E15-A425-5A8E19A68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46188"/>
              <a:ext cx="60325" cy="4763"/>
            </a:xfrm>
            <a:prstGeom prst="rect">
              <a:avLst/>
            </a:prstGeom>
            <a:solidFill>
              <a:srgbClr val="15D9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5" name="Rectangle 91">
              <a:extLst>
                <a:ext uri="{FF2B5EF4-FFF2-40B4-BE49-F238E27FC236}">
                  <a16:creationId xmlns:a16="http://schemas.microsoft.com/office/drawing/2014/main" xmlns="" id="{1145219D-4C57-496F-A4AC-5ED02134D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43013"/>
              <a:ext cx="60325" cy="4763"/>
            </a:xfrm>
            <a:prstGeom prst="rect">
              <a:avLst/>
            </a:prstGeom>
            <a:solidFill>
              <a:srgbClr val="1CD5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6" name="Rectangle 92">
              <a:extLst>
                <a:ext uri="{FF2B5EF4-FFF2-40B4-BE49-F238E27FC236}">
                  <a16:creationId xmlns:a16="http://schemas.microsoft.com/office/drawing/2014/main" xmlns="" id="{D6CBC9E5-5DC4-465F-9B10-087880486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39838"/>
              <a:ext cx="60325" cy="6350"/>
            </a:xfrm>
            <a:prstGeom prst="rect">
              <a:avLst/>
            </a:prstGeom>
            <a:solidFill>
              <a:srgbClr val="24D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7" name="Rectangle 93">
              <a:extLst>
                <a:ext uri="{FF2B5EF4-FFF2-40B4-BE49-F238E27FC236}">
                  <a16:creationId xmlns:a16="http://schemas.microsoft.com/office/drawing/2014/main" xmlns="" id="{B5EA5B8A-95AE-457D-B2D3-3FFCD8554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36663"/>
              <a:ext cx="60325" cy="6350"/>
            </a:xfrm>
            <a:prstGeom prst="rect">
              <a:avLst/>
            </a:prstGeom>
            <a:solidFill>
              <a:srgbClr val="2BCD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8" name="Rectangle 94">
              <a:extLst>
                <a:ext uri="{FF2B5EF4-FFF2-40B4-BE49-F238E27FC236}">
                  <a16:creationId xmlns:a16="http://schemas.microsoft.com/office/drawing/2014/main" xmlns="" id="{8A9C2F91-B732-436B-8BBC-12E62B2AA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33488"/>
              <a:ext cx="60325" cy="6350"/>
            </a:xfrm>
            <a:prstGeom prst="rect">
              <a:avLst/>
            </a:prstGeom>
            <a:solidFill>
              <a:srgbClr val="31C9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9" name="Rectangle 95">
              <a:extLst>
                <a:ext uri="{FF2B5EF4-FFF2-40B4-BE49-F238E27FC236}">
                  <a16:creationId xmlns:a16="http://schemas.microsoft.com/office/drawing/2014/main" xmlns="" id="{2DC65940-F032-42F8-9A72-7E127DCA4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30313"/>
              <a:ext cx="60325" cy="6350"/>
            </a:xfrm>
            <a:prstGeom prst="rect">
              <a:avLst/>
            </a:prstGeom>
            <a:solidFill>
              <a:srgbClr val="38C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0" name="Rectangle 96">
              <a:extLst>
                <a:ext uri="{FF2B5EF4-FFF2-40B4-BE49-F238E27FC236}">
                  <a16:creationId xmlns:a16="http://schemas.microsoft.com/office/drawing/2014/main" xmlns="" id="{C3B23737-5A38-4B9B-8956-F82A6D35C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27138"/>
              <a:ext cx="60325" cy="6350"/>
            </a:xfrm>
            <a:prstGeom prst="rect">
              <a:avLst/>
            </a:prstGeom>
            <a:solidFill>
              <a:srgbClr val="3EC1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1" name="Rectangle 97">
              <a:extLst>
                <a:ext uri="{FF2B5EF4-FFF2-40B4-BE49-F238E27FC236}">
                  <a16:creationId xmlns:a16="http://schemas.microsoft.com/office/drawing/2014/main" xmlns="" id="{A3753336-3080-4823-B88F-EFF279B09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25550"/>
              <a:ext cx="60325" cy="4763"/>
            </a:xfrm>
            <a:prstGeom prst="rect">
              <a:avLst/>
            </a:prstGeom>
            <a:solidFill>
              <a:srgbClr val="44BD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2" name="Rectangle 98">
              <a:extLst>
                <a:ext uri="{FF2B5EF4-FFF2-40B4-BE49-F238E27FC236}">
                  <a16:creationId xmlns:a16="http://schemas.microsoft.com/office/drawing/2014/main" xmlns="" id="{6A71B47A-409C-4D0A-99FD-222DD00D4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22375"/>
              <a:ext cx="60325" cy="4763"/>
            </a:xfrm>
            <a:prstGeom prst="rect">
              <a:avLst/>
            </a:prstGeom>
            <a:solidFill>
              <a:srgbClr val="49B9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3" name="Rectangle 99">
              <a:extLst>
                <a:ext uri="{FF2B5EF4-FFF2-40B4-BE49-F238E27FC236}">
                  <a16:creationId xmlns:a16="http://schemas.microsoft.com/office/drawing/2014/main" xmlns="" id="{BBCB21D2-AD48-49DB-8E3B-7060CF067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19200"/>
              <a:ext cx="60325" cy="6350"/>
            </a:xfrm>
            <a:prstGeom prst="rect">
              <a:avLst/>
            </a:prstGeom>
            <a:solidFill>
              <a:srgbClr val="4EB5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4" name="Rectangle 100">
              <a:extLst>
                <a:ext uri="{FF2B5EF4-FFF2-40B4-BE49-F238E27FC236}">
                  <a16:creationId xmlns:a16="http://schemas.microsoft.com/office/drawing/2014/main" xmlns="" id="{9990EEA2-4902-4D42-95AA-4A633F63A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16025"/>
              <a:ext cx="60325" cy="6350"/>
            </a:xfrm>
            <a:prstGeom prst="rect">
              <a:avLst/>
            </a:prstGeom>
            <a:solidFill>
              <a:srgbClr val="53B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5" name="Rectangle 101">
              <a:extLst>
                <a:ext uri="{FF2B5EF4-FFF2-40B4-BE49-F238E27FC236}">
                  <a16:creationId xmlns:a16="http://schemas.microsoft.com/office/drawing/2014/main" xmlns="" id="{76D0823C-0B1C-4810-80D3-E025E028F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12850"/>
              <a:ext cx="60325" cy="6350"/>
            </a:xfrm>
            <a:prstGeom prst="rect">
              <a:avLst/>
            </a:prstGeom>
            <a:solidFill>
              <a:srgbClr val="58A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6" name="Rectangle 102">
              <a:extLst>
                <a:ext uri="{FF2B5EF4-FFF2-40B4-BE49-F238E27FC236}">
                  <a16:creationId xmlns:a16="http://schemas.microsoft.com/office/drawing/2014/main" xmlns="" id="{E693EC72-9982-479A-AFA4-BCE2BD0B6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09675"/>
              <a:ext cx="60325" cy="6350"/>
            </a:xfrm>
            <a:prstGeom prst="rect">
              <a:avLst/>
            </a:prstGeom>
            <a:solidFill>
              <a:srgbClr val="5CAA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7" name="Rectangle 103">
              <a:extLst>
                <a:ext uri="{FF2B5EF4-FFF2-40B4-BE49-F238E27FC236}">
                  <a16:creationId xmlns:a16="http://schemas.microsoft.com/office/drawing/2014/main" xmlns="" id="{017D041D-168D-40F7-98BD-E8E46DF15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06500"/>
              <a:ext cx="60325" cy="6350"/>
            </a:xfrm>
            <a:prstGeom prst="rect">
              <a:avLst/>
            </a:prstGeom>
            <a:solidFill>
              <a:srgbClr val="60A6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8" name="Rectangle 104">
              <a:extLst>
                <a:ext uri="{FF2B5EF4-FFF2-40B4-BE49-F238E27FC236}">
                  <a16:creationId xmlns:a16="http://schemas.microsoft.com/office/drawing/2014/main" xmlns="" id="{C9227D21-78B0-4BAB-B79B-437B4B828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03325"/>
              <a:ext cx="60325" cy="6350"/>
            </a:xfrm>
            <a:prstGeom prst="rect">
              <a:avLst/>
            </a:prstGeom>
            <a:solidFill>
              <a:srgbClr val="64A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9" name="Rectangle 105">
              <a:extLst>
                <a:ext uri="{FF2B5EF4-FFF2-40B4-BE49-F238E27FC236}">
                  <a16:creationId xmlns:a16="http://schemas.microsoft.com/office/drawing/2014/main" xmlns="" id="{8E37FBA0-6421-475F-979E-1B0BB71EE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201738"/>
              <a:ext cx="60325" cy="4763"/>
            </a:xfrm>
            <a:prstGeom prst="rect">
              <a:avLst/>
            </a:prstGeom>
            <a:solidFill>
              <a:srgbClr val="679E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0" name="Rectangle 106">
              <a:extLst>
                <a:ext uri="{FF2B5EF4-FFF2-40B4-BE49-F238E27FC236}">
                  <a16:creationId xmlns:a16="http://schemas.microsoft.com/office/drawing/2014/main" xmlns="" id="{6093A85C-F63B-4E6F-88FD-AB38CAE42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98563"/>
              <a:ext cx="60325" cy="4763"/>
            </a:xfrm>
            <a:prstGeom prst="rect">
              <a:avLst/>
            </a:prstGeom>
            <a:solidFill>
              <a:srgbClr val="6A9A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1" name="Rectangle 107">
              <a:extLst>
                <a:ext uri="{FF2B5EF4-FFF2-40B4-BE49-F238E27FC236}">
                  <a16:creationId xmlns:a16="http://schemas.microsoft.com/office/drawing/2014/main" xmlns="" id="{FAF72FD3-6C21-47E0-9476-DA32B8E21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95388"/>
              <a:ext cx="60325" cy="6350"/>
            </a:xfrm>
            <a:prstGeom prst="rect">
              <a:avLst/>
            </a:prstGeom>
            <a:solidFill>
              <a:srgbClr val="6D97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2" name="Rectangle 108">
              <a:extLst>
                <a:ext uri="{FF2B5EF4-FFF2-40B4-BE49-F238E27FC236}">
                  <a16:creationId xmlns:a16="http://schemas.microsoft.com/office/drawing/2014/main" xmlns="" id="{819FD2EA-5326-4A38-A32B-3C24A0544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92213"/>
              <a:ext cx="60325" cy="6350"/>
            </a:xfrm>
            <a:prstGeom prst="rect">
              <a:avLst/>
            </a:prstGeom>
            <a:solidFill>
              <a:srgbClr val="6F9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3" name="Rectangle 109">
              <a:extLst>
                <a:ext uri="{FF2B5EF4-FFF2-40B4-BE49-F238E27FC236}">
                  <a16:creationId xmlns:a16="http://schemas.microsoft.com/office/drawing/2014/main" xmlns="" id="{977E3782-BA10-4950-AD4D-2FFBFC26D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89038"/>
              <a:ext cx="60325" cy="6350"/>
            </a:xfrm>
            <a:prstGeom prst="rect">
              <a:avLst/>
            </a:prstGeom>
            <a:solidFill>
              <a:srgbClr val="728F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4" name="Rectangle 110">
              <a:extLst>
                <a:ext uri="{FF2B5EF4-FFF2-40B4-BE49-F238E27FC236}">
                  <a16:creationId xmlns:a16="http://schemas.microsoft.com/office/drawing/2014/main" xmlns="" id="{7E8FB366-1FA9-4744-ACF6-74B346547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85863"/>
              <a:ext cx="60325" cy="6350"/>
            </a:xfrm>
            <a:prstGeom prst="rect">
              <a:avLst/>
            </a:prstGeom>
            <a:solidFill>
              <a:srgbClr val="748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5" name="Rectangle 111">
              <a:extLst>
                <a:ext uri="{FF2B5EF4-FFF2-40B4-BE49-F238E27FC236}">
                  <a16:creationId xmlns:a16="http://schemas.microsoft.com/office/drawing/2014/main" xmlns="" id="{D6420C43-E210-4A24-9628-3DF21F0CD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82688"/>
              <a:ext cx="60325" cy="6350"/>
            </a:xfrm>
            <a:prstGeom prst="rect">
              <a:avLst/>
            </a:prstGeom>
            <a:solidFill>
              <a:srgbClr val="758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6" name="Rectangle 112">
              <a:extLst>
                <a:ext uri="{FF2B5EF4-FFF2-40B4-BE49-F238E27FC236}">
                  <a16:creationId xmlns:a16="http://schemas.microsoft.com/office/drawing/2014/main" xmlns="" id="{AF0507A8-FC51-4C66-930E-1448F8AEC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81100"/>
              <a:ext cx="60325" cy="4763"/>
            </a:xfrm>
            <a:prstGeom prst="rect">
              <a:avLst/>
            </a:prstGeom>
            <a:solidFill>
              <a:srgbClr val="7784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7" name="Rectangle 113">
              <a:extLst>
                <a:ext uri="{FF2B5EF4-FFF2-40B4-BE49-F238E27FC236}">
                  <a16:creationId xmlns:a16="http://schemas.microsoft.com/office/drawing/2014/main" xmlns="" id="{97B1234F-B34B-41FE-BA88-845AAFE84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77925"/>
              <a:ext cx="60325" cy="4763"/>
            </a:xfrm>
            <a:prstGeom prst="rect">
              <a:avLst/>
            </a:prstGeom>
            <a:solidFill>
              <a:srgbClr val="788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8" name="Rectangle 114">
              <a:extLst>
                <a:ext uri="{FF2B5EF4-FFF2-40B4-BE49-F238E27FC236}">
                  <a16:creationId xmlns:a16="http://schemas.microsoft.com/office/drawing/2014/main" xmlns="" id="{AD43C9BD-E742-415F-9603-D043731BE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74750"/>
              <a:ext cx="60325" cy="6350"/>
            </a:xfrm>
            <a:prstGeom prst="rect">
              <a:avLst/>
            </a:prstGeom>
            <a:solidFill>
              <a:srgbClr val="797C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9" name="Rectangle 115">
              <a:extLst>
                <a:ext uri="{FF2B5EF4-FFF2-40B4-BE49-F238E27FC236}">
                  <a16:creationId xmlns:a16="http://schemas.microsoft.com/office/drawing/2014/main" xmlns="" id="{B543F0DD-5A9E-4D20-B66C-3E12726FA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71575"/>
              <a:ext cx="60325" cy="6350"/>
            </a:xfrm>
            <a:prstGeom prst="rect">
              <a:avLst/>
            </a:prstGeom>
            <a:solidFill>
              <a:srgbClr val="7E7D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0" name="Rectangle 116">
              <a:extLst>
                <a:ext uri="{FF2B5EF4-FFF2-40B4-BE49-F238E27FC236}">
                  <a16:creationId xmlns:a16="http://schemas.microsoft.com/office/drawing/2014/main" xmlns="" id="{97F5B332-360F-4B14-ADB6-03F089DA3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68400"/>
              <a:ext cx="60325" cy="6350"/>
            </a:xfrm>
            <a:prstGeom prst="rect">
              <a:avLst/>
            </a:prstGeom>
            <a:solidFill>
              <a:srgbClr val="827D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1" name="Rectangle 117">
              <a:extLst>
                <a:ext uri="{FF2B5EF4-FFF2-40B4-BE49-F238E27FC236}">
                  <a16:creationId xmlns:a16="http://schemas.microsoft.com/office/drawing/2014/main" xmlns="" id="{FDC0269E-50D2-4261-BBA3-20103B89A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65225"/>
              <a:ext cx="60325" cy="6350"/>
            </a:xfrm>
            <a:prstGeom prst="rect">
              <a:avLst/>
            </a:prstGeom>
            <a:solidFill>
              <a:srgbClr val="877C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2" name="Rectangle 118">
              <a:extLst>
                <a:ext uri="{FF2B5EF4-FFF2-40B4-BE49-F238E27FC236}">
                  <a16:creationId xmlns:a16="http://schemas.microsoft.com/office/drawing/2014/main" xmlns="" id="{D43684F9-4FEF-4DEF-9CB7-761C54BA0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62050"/>
              <a:ext cx="60325" cy="6350"/>
            </a:xfrm>
            <a:prstGeom prst="rect">
              <a:avLst/>
            </a:prstGeom>
            <a:solidFill>
              <a:srgbClr val="8B7C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3" name="Rectangle 119">
              <a:extLst>
                <a:ext uri="{FF2B5EF4-FFF2-40B4-BE49-F238E27FC236}">
                  <a16:creationId xmlns:a16="http://schemas.microsoft.com/office/drawing/2014/main" xmlns="" id="{3D992FE4-0173-4778-A576-47567BADB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58875"/>
              <a:ext cx="60325" cy="6350"/>
            </a:xfrm>
            <a:prstGeom prst="rect">
              <a:avLst/>
            </a:prstGeom>
            <a:solidFill>
              <a:srgbClr val="907B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4" name="Rectangle 120">
              <a:extLst>
                <a:ext uri="{FF2B5EF4-FFF2-40B4-BE49-F238E27FC236}">
                  <a16:creationId xmlns:a16="http://schemas.microsoft.com/office/drawing/2014/main" xmlns="" id="{64274E07-DCCB-4666-B3EE-C0F0FF9B6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57288"/>
              <a:ext cx="60325" cy="4763"/>
            </a:xfrm>
            <a:prstGeom prst="rect">
              <a:avLst/>
            </a:prstGeom>
            <a:solidFill>
              <a:srgbClr val="947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5" name="Rectangle 121">
              <a:extLst>
                <a:ext uri="{FF2B5EF4-FFF2-40B4-BE49-F238E27FC236}">
                  <a16:creationId xmlns:a16="http://schemas.microsoft.com/office/drawing/2014/main" xmlns="" id="{B2F82F73-2ADF-4607-97F6-D202EE89C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54113"/>
              <a:ext cx="60325" cy="4763"/>
            </a:xfrm>
            <a:prstGeom prst="rect">
              <a:avLst/>
            </a:prstGeom>
            <a:solidFill>
              <a:srgbClr val="997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6" name="Rectangle 122">
              <a:extLst>
                <a:ext uri="{FF2B5EF4-FFF2-40B4-BE49-F238E27FC236}">
                  <a16:creationId xmlns:a16="http://schemas.microsoft.com/office/drawing/2014/main" xmlns="" id="{84CEC790-0F70-4CD2-80D3-3B6E3723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50938"/>
              <a:ext cx="60325" cy="6350"/>
            </a:xfrm>
            <a:prstGeom prst="rect">
              <a:avLst/>
            </a:prstGeom>
            <a:solidFill>
              <a:srgbClr val="9D7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7" name="Rectangle 123">
              <a:extLst>
                <a:ext uri="{FF2B5EF4-FFF2-40B4-BE49-F238E27FC236}">
                  <a16:creationId xmlns:a16="http://schemas.microsoft.com/office/drawing/2014/main" xmlns="" id="{553F5908-0551-408A-8927-4322E0C26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47763"/>
              <a:ext cx="60325" cy="6350"/>
            </a:xfrm>
            <a:prstGeom prst="rect">
              <a:avLst/>
            </a:prstGeom>
            <a:solidFill>
              <a:srgbClr val="A273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8" name="Rectangle 124">
              <a:extLst>
                <a:ext uri="{FF2B5EF4-FFF2-40B4-BE49-F238E27FC236}">
                  <a16:creationId xmlns:a16="http://schemas.microsoft.com/office/drawing/2014/main" xmlns="" id="{9D21538E-B7F2-4480-9DDD-D1D96D2DA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44588"/>
              <a:ext cx="60325" cy="6350"/>
            </a:xfrm>
            <a:prstGeom prst="rect">
              <a:avLst/>
            </a:prstGeom>
            <a:solidFill>
              <a:srgbClr val="A671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9" name="Rectangle 125">
              <a:extLst>
                <a:ext uri="{FF2B5EF4-FFF2-40B4-BE49-F238E27FC236}">
                  <a16:creationId xmlns:a16="http://schemas.microsoft.com/office/drawing/2014/main" xmlns="" id="{9B506220-2CC9-410E-85BA-0BC237641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41413"/>
              <a:ext cx="60325" cy="6350"/>
            </a:xfrm>
            <a:prstGeom prst="rect">
              <a:avLst/>
            </a:prstGeom>
            <a:solidFill>
              <a:srgbClr val="AA6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0" name="Rectangle 126">
              <a:extLst>
                <a:ext uri="{FF2B5EF4-FFF2-40B4-BE49-F238E27FC236}">
                  <a16:creationId xmlns:a16="http://schemas.microsoft.com/office/drawing/2014/main" xmlns="" id="{AEFB8E68-49A0-40E6-BC45-0BE087556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38238"/>
              <a:ext cx="60325" cy="6350"/>
            </a:xfrm>
            <a:prstGeom prst="rect">
              <a:avLst/>
            </a:prstGeom>
            <a:solidFill>
              <a:srgbClr val="AF6B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1" name="Rectangle 127">
              <a:extLst>
                <a:ext uri="{FF2B5EF4-FFF2-40B4-BE49-F238E27FC236}">
                  <a16:creationId xmlns:a16="http://schemas.microsoft.com/office/drawing/2014/main" xmlns="" id="{28A9B76D-63B8-4AC7-A69D-5C0498D47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36650"/>
              <a:ext cx="60325" cy="4763"/>
            </a:xfrm>
            <a:prstGeom prst="rect">
              <a:avLst/>
            </a:prstGeom>
            <a:solidFill>
              <a:srgbClr val="B36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2" name="Rectangle 128">
              <a:extLst>
                <a:ext uri="{FF2B5EF4-FFF2-40B4-BE49-F238E27FC236}">
                  <a16:creationId xmlns:a16="http://schemas.microsoft.com/office/drawing/2014/main" xmlns="" id="{68D09182-70E7-4004-B190-F3A02A769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33475"/>
              <a:ext cx="60325" cy="4763"/>
            </a:xfrm>
            <a:prstGeom prst="rect">
              <a:avLst/>
            </a:prstGeom>
            <a:solidFill>
              <a:srgbClr val="B863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3" name="Rectangle 129">
              <a:extLst>
                <a:ext uri="{FF2B5EF4-FFF2-40B4-BE49-F238E27FC236}">
                  <a16:creationId xmlns:a16="http://schemas.microsoft.com/office/drawing/2014/main" xmlns="" id="{B9CBB68F-7CFD-46F1-A959-8CBD6EED9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30300"/>
              <a:ext cx="60325" cy="6350"/>
            </a:xfrm>
            <a:prstGeom prst="rect">
              <a:avLst/>
            </a:prstGeom>
            <a:solidFill>
              <a:srgbClr val="BC5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4" name="Rectangle 130">
              <a:extLst>
                <a:ext uri="{FF2B5EF4-FFF2-40B4-BE49-F238E27FC236}">
                  <a16:creationId xmlns:a16="http://schemas.microsoft.com/office/drawing/2014/main" xmlns="" id="{DBF06E74-837F-423F-8D33-167C52F82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27125"/>
              <a:ext cx="60325" cy="6350"/>
            </a:xfrm>
            <a:prstGeom prst="rect">
              <a:avLst/>
            </a:prstGeom>
            <a:solidFill>
              <a:srgbClr val="C15B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5" name="Rectangle 131">
              <a:extLst>
                <a:ext uri="{FF2B5EF4-FFF2-40B4-BE49-F238E27FC236}">
                  <a16:creationId xmlns:a16="http://schemas.microsoft.com/office/drawing/2014/main" xmlns="" id="{18803DE1-A5F7-4CFB-9A35-039C72276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23950"/>
              <a:ext cx="60325" cy="6350"/>
            </a:xfrm>
            <a:prstGeom prst="rect">
              <a:avLst/>
            </a:prstGeom>
            <a:solidFill>
              <a:srgbClr val="C55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6" name="Rectangle 132">
              <a:extLst>
                <a:ext uri="{FF2B5EF4-FFF2-40B4-BE49-F238E27FC236}">
                  <a16:creationId xmlns:a16="http://schemas.microsoft.com/office/drawing/2014/main" xmlns="" id="{3B9E4110-C7B6-4FC1-9618-4EBC80985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20775"/>
              <a:ext cx="60325" cy="6350"/>
            </a:xfrm>
            <a:prstGeom prst="rect">
              <a:avLst/>
            </a:prstGeom>
            <a:solidFill>
              <a:srgbClr val="C951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7" name="Rectangle 133">
              <a:extLst>
                <a:ext uri="{FF2B5EF4-FFF2-40B4-BE49-F238E27FC236}">
                  <a16:creationId xmlns:a16="http://schemas.microsoft.com/office/drawing/2014/main" xmlns="" id="{4222A843-AF74-467A-A8BC-499A91CCB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17600"/>
              <a:ext cx="60325" cy="6350"/>
            </a:xfrm>
            <a:prstGeom prst="rect">
              <a:avLst/>
            </a:prstGeom>
            <a:solidFill>
              <a:srgbClr val="CE4B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8" name="Rectangle 134">
              <a:extLst>
                <a:ext uri="{FF2B5EF4-FFF2-40B4-BE49-F238E27FC236}">
                  <a16:creationId xmlns:a16="http://schemas.microsoft.com/office/drawing/2014/main" xmlns="" id="{4FA5B9BF-5459-48B1-84FE-37D537E6F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14425"/>
              <a:ext cx="60325" cy="6350"/>
            </a:xfrm>
            <a:prstGeom prst="rect">
              <a:avLst/>
            </a:prstGeom>
            <a:solidFill>
              <a:srgbClr val="D24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9" name="Rectangle 135">
              <a:extLst>
                <a:ext uri="{FF2B5EF4-FFF2-40B4-BE49-F238E27FC236}">
                  <a16:creationId xmlns:a16="http://schemas.microsoft.com/office/drawing/2014/main" xmlns="" id="{4FFB0549-E923-4C7A-A21F-FEE802107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12838"/>
              <a:ext cx="60325" cy="4763"/>
            </a:xfrm>
            <a:prstGeom prst="rect">
              <a:avLst/>
            </a:prstGeom>
            <a:solidFill>
              <a:srgbClr val="D740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0" name="Rectangle 136">
              <a:extLst>
                <a:ext uri="{FF2B5EF4-FFF2-40B4-BE49-F238E27FC236}">
                  <a16:creationId xmlns:a16="http://schemas.microsoft.com/office/drawing/2014/main" xmlns="" id="{849DA5A1-4147-4C8A-B568-50E506DEF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09663"/>
              <a:ext cx="60325" cy="4763"/>
            </a:xfrm>
            <a:prstGeom prst="rect">
              <a:avLst/>
            </a:prstGeom>
            <a:solidFill>
              <a:srgbClr val="DB3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1" name="Rectangle 137">
              <a:extLst>
                <a:ext uri="{FF2B5EF4-FFF2-40B4-BE49-F238E27FC236}">
                  <a16:creationId xmlns:a16="http://schemas.microsoft.com/office/drawing/2014/main" xmlns="" id="{A5A99052-4AE4-476E-A86A-96F52BB2E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06488"/>
              <a:ext cx="60325" cy="6350"/>
            </a:xfrm>
            <a:prstGeom prst="rect">
              <a:avLst/>
            </a:prstGeom>
            <a:solidFill>
              <a:srgbClr val="E033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2" name="Rectangle 138">
              <a:extLst>
                <a:ext uri="{FF2B5EF4-FFF2-40B4-BE49-F238E27FC236}">
                  <a16:creationId xmlns:a16="http://schemas.microsoft.com/office/drawing/2014/main" xmlns="" id="{A5EC42E5-F9C1-47F2-A66B-2C8003215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03313"/>
              <a:ext cx="60325" cy="6350"/>
            </a:xfrm>
            <a:prstGeom prst="rect">
              <a:avLst/>
            </a:prstGeom>
            <a:solidFill>
              <a:srgbClr val="E42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3" name="Rectangle 139">
              <a:extLst>
                <a:ext uri="{FF2B5EF4-FFF2-40B4-BE49-F238E27FC236}">
                  <a16:creationId xmlns:a16="http://schemas.microsoft.com/office/drawing/2014/main" xmlns="" id="{40BD19FB-147D-45EC-B543-DF9718D2C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100138"/>
              <a:ext cx="60325" cy="6350"/>
            </a:xfrm>
            <a:prstGeom prst="rect">
              <a:avLst/>
            </a:prstGeom>
            <a:solidFill>
              <a:srgbClr val="E825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4" name="Rectangle 140">
              <a:extLst>
                <a:ext uri="{FF2B5EF4-FFF2-40B4-BE49-F238E27FC236}">
                  <a16:creationId xmlns:a16="http://schemas.microsoft.com/office/drawing/2014/main" xmlns="" id="{8B58751E-E31A-4A5E-B05E-225D53944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96963"/>
              <a:ext cx="60325" cy="6350"/>
            </a:xfrm>
            <a:prstGeom prst="rect">
              <a:avLst/>
            </a:prstGeom>
            <a:solidFill>
              <a:srgbClr val="ED1D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5" name="Rectangle 141">
              <a:extLst>
                <a:ext uri="{FF2B5EF4-FFF2-40B4-BE49-F238E27FC236}">
                  <a16:creationId xmlns:a16="http://schemas.microsoft.com/office/drawing/2014/main" xmlns="" id="{59E36525-15DD-44A1-A597-1AA89466E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93788"/>
              <a:ext cx="60325" cy="6350"/>
            </a:xfrm>
            <a:prstGeom prst="rect">
              <a:avLst/>
            </a:prstGeom>
            <a:solidFill>
              <a:srgbClr val="F115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6" name="Rectangle 142">
              <a:extLst>
                <a:ext uri="{FF2B5EF4-FFF2-40B4-BE49-F238E27FC236}">
                  <a16:creationId xmlns:a16="http://schemas.microsoft.com/office/drawing/2014/main" xmlns="" id="{9609181F-2AB4-4E37-90AA-89D65D9E8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90613"/>
              <a:ext cx="60325" cy="6350"/>
            </a:xfrm>
            <a:prstGeom prst="rect">
              <a:avLst/>
            </a:prstGeom>
            <a:solidFill>
              <a:srgbClr val="F314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7" name="Rectangle 143">
              <a:extLst>
                <a:ext uri="{FF2B5EF4-FFF2-40B4-BE49-F238E27FC236}">
                  <a16:creationId xmlns:a16="http://schemas.microsoft.com/office/drawing/2014/main" xmlns="" id="{673B2E60-252F-4785-B401-EF4F8362E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89025"/>
              <a:ext cx="60325" cy="4763"/>
            </a:xfrm>
            <a:prstGeom prst="rect">
              <a:avLst/>
            </a:prstGeom>
            <a:solidFill>
              <a:srgbClr val="F313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8" name="Rectangle 144">
              <a:extLst>
                <a:ext uri="{FF2B5EF4-FFF2-40B4-BE49-F238E27FC236}">
                  <a16:creationId xmlns:a16="http://schemas.microsoft.com/office/drawing/2014/main" xmlns="" id="{F4B3A65C-067A-4096-9CC2-17CF8B8DC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85850"/>
              <a:ext cx="60325" cy="4763"/>
            </a:xfrm>
            <a:prstGeom prst="rect">
              <a:avLst/>
            </a:prstGeom>
            <a:solidFill>
              <a:srgbClr val="F412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9" name="Rectangle 145">
              <a:extLst>
                <a:ext uri="{FF2B5EF4-FFF2-40B4-BE49-F238E27FC236}">
                  <a16:creationId xmlns:a16="http://schemas.microsoft.com/office/drawing/2014/main" xmlns="" id="{AFE62644-2594-4772-B547-FB1648322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82675"/>
              <a:ext cx="60325" cy="6350"/>
            </a:xfrm>
            <a:prstGeom prst="rect">
              <a:avLst/>
            </a:prstGeom>
            <a:solidFill>
              <a:srgbClr val="F512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0" name="Rectangle 146">
              <a:extLst>
                <a:ext uri="{FF2B5EF4-FFF2-40B4-BE49-F238E27FC236}">
                  <a16:creationId xmlns:a16="http://schemas.microsoft.com/office/drawing/2014/main" xmlns="" id="{39F26B4C-6AA3-4A0C-8A3D-12DE01DFA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79500"/>
              <a:ext cx="60325" cy="6350"/>
            </a:xfrm>
            <a:prstGeom prst="rect">
              <a:avLst/>
            </a:prstGeom>
            <a:solidFill>
              <a:srgbClr val="F51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1" name="Rectangle 147">
              <a:extLst>
                <a:ext uri="{FF2B5EF4-FFF2-40B4-BE49-F238E27FC236}">
                  <a16:creationId xmlns:a16="http://schemas.microsoft.com/office/drawing/2014/main" xmlns="" id="{C58564EC-1190-4156-8558-C9AB4D984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76325"/>
              <a:ext cx="60325" cy="6350"/>
            </a:xfrm>
            <a:prstGeom prst="rect">
              <a:avLst/>
            </a:prstGeom>
            <a:solidFill>
              <a:srgbClr val="F61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2" name="Rectangle 148">
              <a:extLst>
                <a:ext uri="{FF2B5EF4-FFF2-40B4-BE49-F238E27FC236}">
                  <a16:creationId xmlns:a16="http://schemas.microsoft.com/office/drawing/2014/main" xmlns="" id="{16AE7A9C-D22F-48CD-8825-519BB0A26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73150"/>
              <a:ext cx="60325" cy="6350"/>
            </a:xfrm>
            <a:prstGeom prst="rect">
              <a:avLst/>
            </a:prstGeom>
            <a:solidFill>
              <a:srgbClr val="F610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3" name="Rectangle 149">
              <a:extLst>
                <a:ext uri="{FF2B5EF4-FFF2-40B4-BE49-F238E27FC236}">
                  <a16:creationId xmlns:a16="http://schemas.microsoft.com/office/drawing/2014/main" xmlns="" id="{B75DC5C4-CFB7-44F1-85E8-DF86E87C3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69975"/>
              <a:ext cx="60325" cy="6350"/>
            </a:xfrm>
            <a:prstGeom prst="rect">
              <a:avLst/>
            </a:prstGeom>
            <a:solidFill>
              <a:srgbClr val="F610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4" name="Rectangle 150">
              <a:extLst>
                <a:ext uri="{FF2B5EF4-FFF2-40B4-BE49-F238E27FC236}">
                  <a16:creationId xmlns:a16="http://schemas.microsoft.com/office/drawing/2014/main" xmlns="" id="{3BAF14F2-2F87-4CF5-A275-1D82FD14D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68388"/>
              <a:ext cx="60325" cy="4763"/>
            </a:xfrm>
            <a:prstGeom prst="rect">
              <a:avLst/>
            </a:prstGeom>
            <a:solidFill>
              <a:srgbClr val="F710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5" name="Rectangle 151">
              <a:extLst>
                <a:ext uri="{FF2B5EF4-FFF2-40B4-BE49-F238E27FC236}">
                  <a16:creationId xmlns:a16="http://schemas.microsoft.com/office/drawing/2014/main" xmlns="" id="{D9BFA200-477C-4CE9-9522-222F7A398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65213"/>
              <a:ext cx="60325" cy="4763"/>
            </a:xfrm>
            <a:prstGeom prst="rect">
              <a:avLst/>
            </a:prstGeom>
            <a:solidFill>
              <a:srgbClr val="F710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6" name="Rectangle 152">
              <a:extLst>
                <a:ext uri="{FF2B5EF4-FFF2-40B4-BE49-F238E27FC236}">
                  <a16:creationId xmlns:a16="http://schemas.microsoft.com/office/drawing/2014/main" xmlns="" id="{53CD7B60-A594-4B95-A82C-1BAF0A53F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62038"/>
              <a:ext cx="60325" cy="6350"/>
            </a:xfrm>
            <a:prstGeom prst="rect">
              <a:avLst/>
            </a:prstGeom>
            <a:solidFill>
              <a:srgbClr val="F70F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7" name="Rectangle 153">
              <a:extLst>
                <a:ext uri="{FF2B5EF4-FFF2-40B4-BE49-F238E27FC236}">
                  <a16:creationId xmlns:a16="http://schemas.microsoft.com/office/drawing/2014/main" xmlns="" id="{A3C6E63B-F2F2-4CCA-8C55-20033893B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58863"/>
              <a:ext cx="60325" cy="6350"/>
            </a:xfrm>
            <a:prstGeom prst="rect">
              <a:avLst/>
            </a:prstGeom>
            <a:solidFill>
              <a:srgbClr val="F80F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8" name="Rectangle 154">
              <a:extLst>
                <a:ext uri="{FF2B5EF4-FFF2-40B4-BE49-F238E27FC236}">
                  <a16:creationId xmlns:a16="http://schemas.microsoft.com/office/drawing/2014/main" xmlns="" id="{14C617E1-BC7A-4556-B02B-FC3BB3687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55688"/>
              <a:ext cx="60325" cy="6350"/>
            </a:xfrm>
            <a:prstGeom prst="rect">
              <a:avLst/>
            </a:prstGeom>
            <a:solidFill>
              <a:srgbClr val="F80F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9" name="Rectangle 155">
              <a:extLst>
                <a:ext uri="{FF2B5EF4-FFF2-40B4-BE49-F238E27FC236}">
                  <a16:creationId xmlns:a16="http://schemas.microsoft.com/office/drawing/2014/main" xmlns="" id="{C72B783B-1585-4EFC-8A5C-8E8E81987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52513"/>
              <a:ext cx="60325" cy="6350"/>
            </a:xfrm>
            <a:prstGeom prst="rect">
              <a:avLst/>
            </a:prstGeom>
            <a:solidFill>
              <a:srgbClr val="F80F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0" name="Rectangle 156">
              <a:extLst>
                <a:ext uri="{FF2B5EF4-FFF2-40B4-BE49-F238E27FC236}">
                  <a16:creationId xmlns:a16="http://schemas.microsoft.com/office/drawing/2014/main" xmlns="" id="{F42ACF0E-321E-45D0-BB61-D2F1386D0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49338"/>
              <a:ext cx="60325" cy="6350"/>
            </a:xfrm>
            <a:prstGeom prst="rect">
              <a:avLst/>
            </a:prstGeom>
            <a:solidFill>
              <a:srgbClr val="F80E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1" name="Rectangle 157">
              <a:extLst>
                <a:ext uri="{FF2B5EF4-FFF2-40B4-BE49-F238E27FC236}">
                  <a16:creationId xmlns:a16="http://schemas.microsoft.com/office/drawing/2014/main" xmlns="" id="{DBF118AA-9A6B-42F7-A5A1-D0153DD5F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46163"/>
              <a:ext cx="60325" cy="6350"/>
            </a:xfrm>
            <a:prstGeom prst="rect">
              <a:avLst/>
            </a:prstGeom>
            <a:solidFill>
              <a:srgbClr val="F90E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2" name="Rectangle 158">
              <a:extLst>
                <a:ext uri="{FF2B5EF4-FFF2-40B4-BE49-F238E27FC236}">
                  <a16:creationId xmlns:a16="http://schemas.microsoft.com/office/drawing/2014/main" xmlns="" id="{2BABCC99-8B55-4262-90F9-9486B74ED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44575"/>
              <a:ext cx="60325" cy="4763"/>
            </a:xfrm>
            <a:prstGeom prst="rect">
              <a:avLst/>
            </a:prstGeom>
            <a:solidFill>
              <a:srgbClr val="F90E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3" name="Rectangle 159">
              <a:extLst>
                <a:ext uri="{FF2B5EF4-FFF2-40B4-BE49-F238E27FC236}">
                  <a16:creationId xmlns:a16="http://schemas.microsoft.com/office/drawing/2014/main" xmlns="" id="{41518C5B-C895-4FD1-982F-88FAD293E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41400"/>
              <a:ext cx="60325" cy="4763"/>
            </a:xfrm>
            <a:prstGeom prst="rect">
              <a:avLst/>
            </a:prstGeom>
            <a:solidFill>
              <a:srgbClr val="F90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4" name="Rectangle 160">
              <a:extLst>
                <a:ext uri="{FF2B5EF4-FFF2-40B4-BE49-F238E27FC236}">
                  <a16:creationId xmlns:a16="http://schemas.microsoft.com/office/drawing/2014/main" xmlns="" id="{6D72FCAC-EEAF-4550-BF8F-67A24D3C0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38225"/>
              <a:ext cx="60325" cy="6350"/>
            </a:xfrm>
            <a:prstGeom prst="rect">
              <a:avLst/>
            </a:prstGeom>
            <a:solidFill>
              <a:srgbClr val="FA0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5" name="Rectangle 161">
              <a:extLst>
                <a:ext uri="{FF2B5EF4-FFF2-40B4-BE49-F238E27FC236}">
                  <a16:creationId xmlns:a16="http://schemas.microsoft.com/office/drawing/2014/main" xmlns="" id="{25157AC9-C852-4E05-942A-14EBEDF68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35050"/>
              <a:ext cx="60325" cy="6350"/>
            </a:xfrm>
            <a:prstGeom prst="rect">
              <a:avLst/>
            </a:prstGeom>
            <a:solidFill>
              <a:srgbClr val="FA0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6" name="Rectangle 162">
              <a:extLst>
                <a:ext uri="{FF2B5EF4-FFF2-40B4-BE49-F238E27FC236}">
                  <a16:creationId xmlns:a16="http://schemas.microsoft.com/office/drawing/2014/main" xmlns="" id="{F64458D0-A14C-4CC5-8410-85D4C33A8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31875"/>
              <a:ext cx="60325" cy="6350"/>
            </a:xfrm>
            <a:prstGeom prst="rect">
              <a:avLst/>
            </a:prstGeom>
            <a:solidFill>
              <a:srgbClr val="FA0D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7" name="Rectangle 163">
              <a:extLst>
                <a:ext uri="{FF2B5EF4-FFF2-40B4-BE49-F238E27FC236}">
                  <a16:creationId xmlns:a16="http://schemas.microsoft.com/office/drawing/2014/main" xmlns="" id="{2AC4E9ED-7D1C-4CCE-9A3D-AF9E65DF7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28700"/>
              <a:ext cx="60325" cy="6350"/>
            </a:xfrm>
            <a:prstGeom prst="rect">
              <a:avLst/>
            </a:prstGeom>
            <a:solidFill>
              <a:srgbClr val="FB0C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8" name="Rectangle 164">
              <a:extLst>
                <a:ext uri="{FF2B5EF4-FFF2-40B4-BE49-F238E27FC236}">
                  <a16:creationId xmlns:a16="http://schemas.microsoft.com/office/drawing/2014/main" xmlns="" id="{48C66CF7-6254-40F9-A716-D897F9E55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25525"/>
              <a:ext cx="60325" cy="6350"/>
            </a:xfrm>
            <a:prstGeom prst="rect">
              <a:avLst/>
            </a:prstGeom>
            <a:solidFill>
              <a:srgbClr val="FB0C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9" name="Rectangle 165">
              <a:extLst>
                <a:ext uri="{FF2B5EF4-FFF2-40B4-BE49-F238E27FC236}">
                  <a16:creationId xmlns:a16="http://schemas.microsoft.com/office/drawing/2014/main" xmlns="" id="{A9155CDD-87B9-492E-B94A-47640AE24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23938"/>
              <a:ext cx="60325" cy="4763"/>
            </a:xfrm>
            <a:prstGeom prst="rect">
              <a:avLst/>
            </a:prstGeom>
            <a:solidFill>
              <a:srgbClr val="FB0C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0" name="Rectangle 166">
              <a:extLst>
                <a:ext uri="{FF2B5EF4-FFF2-40B4-BE49-F238E27FC236}">
                  <a16:creationId xmlns:a16="http://schemas.microsoft.com/office/drawing/2014/main" xmlns="" id="{4C1CA567-52B8-4D23-9C52-0895F17E9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20763"/>
              <a:ext cx="60325" cy="4763"/>
            </a:xfrm>
            <a:prstGeom prst="rect">
              <a:avLst/>
            </a:prstGeom>
            <a:solidFill>
              <a:srgbClr val="FB0C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1" name="Rectangle 167">
              <a:extLst>
                <a:ext uri="{FF2B5EF4-FFF2-40B4-BE49-F238E27FC236}">
                  <a16:creationId xmlns:a16="http://schemas.microsoft.com/office/drawing/2014/main" xmlns="" id="{AEB635AC-FDB9-4F68-B5BA-43AAB5C3F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17588"/>
              <a:ext cx="60325" cy="6350"/>
            </a:xfrm>
            <a:prstGeom prst="rect">
              <a:avLst/>
            </a:prstGeom>
            <a:solidFill>
              <a:srgbClr val="FC0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2" name="Rectangle 168">
              <a:extLst>
                <a:ext uri="{FF2B5EF4-FFF2-40B4-BE49-F238E27FC236}">
                  <a16:creationId xmlns:a16="http://schemas.microsoft.com/office/drawing/2014/main" xmlns="" id="{824ACFD8-69EC-4B03-8A57-7B06A3B08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45" y="1014413"/>
              <a:ext cx="60325" cy="6350"/>
            </a:xfrm>
            <a:prstGeom prst="rect">
              <a:avLst/>
            </a:prstGeom>
            <a:solidFill>
              <a:srgbClr val="FC0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3" name="Line 169">
              <a:extLst>
                <a:ext uri="{FF2B5EF4-FFF2-40B4-BE49-F238E27FC236}">
                  <a16:creationId xmlns:a16="http://schemas.microsoft.com/office/drawing/2014/main" xmlns="" id="{87E9D77C-A7CF-4175-A6F3-9ED320CAA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4832" y="1495425"/>
              <a:ext cx="68263" cy="0"/>
            </a:xfrm>
            <a:prstGeom prst="line">
              <a:avLst/>
            </a:prstGeom>
            <a:noFill/>
            <a:ln w="3175" cap="flat">
              <a:solidFill>
                <a:srgbClr val="2A3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4" name="Rectangle 170">
              <a:extLst>
                <a:ext uri="{FF2B5EF4-FFF2-40B4-BE49-F238E27FC236}">
                  <a16:creationId xmlns:a16="http://schemas.microsoft.com/office/drawing/2014/main" xmlns="" id="{6E60C713-B6D7-47E4-8939-D11E1DEEC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0720" y="1463675"/>
              <a:ext cx="18323" cy="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0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" name="Line 171">
              <a:extLst>
                <a:ext uri="{FF2B5EF4-FFF2-40B4-BE49-F238E27FC236}">
                  <a16:creationId xmlns:a16="http://schemas.microsoft.com/office/drawing/2014/main" xmlns="" id="{318B23B2-E95D-4C22-94D0-6B5BE4298A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5157" y="1416050"/>
              <a:ext cx="7938" cy="0"/>
            </a:xfrm>
            <a:prstGeom prst="line">
              <a:avLst/>
            </a:prstGeom>
            <a:noFill/>
            <a:ln w="3175" cap="flat">
              <a:solidFill>
                <a:srgbClr val="2456D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6" name="Rectangle 172">
              <a:extLst>
                <a:ext uri="{FF2B5EF4-FFF2-40B4-BE49-F238E27FC236}">
                  <a16:creationId xmlns:a16="http://schemas.microsoft.com/office/drawing/2014/main" xmlns="" id="{781005A7-B6F5-4E1B-89EB-AB5B2B116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0720" y="1384300"/>
              <a:ext cx="18323" cy="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2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7" name="Line 173">
              <a:extLst>
                <a:ext uri="{FF2B5EF4-FFF2-40B4-BE49-F238E27FC236}">
                  <a16:creationId xmlns:a16="http://schemas.microsoft.com/office/drawing/2014/main" xmlns="" id="{536A012F-5F95-4C3F-8060-388D324E89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5157" y="1336675"/>
              <a:ext cx="7938" cy="0"/>
            </a:xfrm>
            <a:prstGeom prst="line">
              <a:avLst/>
            </a:prstGeom>
            <a:noFill/>
            <a:ln w="3175" cap="flat">
              <a:solidFill>
                <a:srgbClr val="178A8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8" name="Rectangle 174">
              <a:extLst>
                <a:ext uri="{FF2B5EF4-FFF2-40B4-BE49-F238E27FC236}">
                  <a16:creationId xmlns:a16="http://schemas.microsoft.com/office/drawing/2014/main" xmlns="" id="{F9326537-2924-4554-8A13-5B2BFBBC5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0720" y="1304925"/>
              <a:ext cx="18323" cy="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4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" name="Line 175">
              <a:extLst>
                <a:ext uri="{FF2B5EF4-FFF2-40B4-BE49-F238E27FC236}">
                  <a16:creationId xmlns:a16="http://schemas.microsoft.com/office/drawing/2014/main" xmlns="" id="{09613CC6-7017-43A6-8199-DFFFE9468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5157" y="1255713"/>
              <a:ext cx="7938" cy="0"/>
            </a:xfrm>
            <a:prstGeom prst="line">
              <a:avLst/>
            </a:prstGeom>
            <a:noFill/>
            <a:ln w="3175" cap="flat">
              <a:solidFill>
                <a:srgbClr val="00E3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0" name="Rectangle 176">
              <a:extLst>
                <a:ext uri="{FF2B5EF4-FFF2-40B4-BE49-F238E27FC236}">
                  <a16:creationId xmlns:a16="http://schemas.microsoft.com/office/drawing/2014/main" xmlns="" id="{57617063-0AF6-449C-BB16-821EC92E4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0720" y="1223963"/>
              <a:ext cx="18323" cy="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6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1" name="Line 177">
              <a:extLst>
                <a:ext uri="{FF2B5EF4-FFF2-40B4-BE49-F238E27FC236}">
                  <a16:creationId xmlns:a16="http://schemas.microsoft.com/office/drawing/2014/main" xmlns="" id="{5B30D167-BECB-4ACC-BE8A-9AD06615E5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5157" y="1176338"/>
              <a:ext cx="7938" cy="0"/>
            </a:xfrm>
            <a:prstGeom prst="line">
              <a:avLst/>
            </a:prstGeom>
            <a:noFill/>
            <a:ln w="3175" cap="flat">
              <a:solidFill>
                <a:srgbClr val="797B0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2" name="Rectangle 178">
              <a:extLst>
                <a:ext uri="{FF2B5EF4-FFF2-40B4-BE49-F238E27FC236}">
                  <a16:creationId xmlns:a16="http://schemas.microsoft.com/office/drawing/2014/main" xmlns="" id="{EFD8D1E9-B2D4-4AC9-89DB-4093C1C4D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0720" y="1144588"/>
              <a:ext cx="18323" cy="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8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3" name="Line 179">
              <a:extLst>
                <a:ext uri="{FF2B5EF4-FFF2-40B4-BE49-F238E27FC236}">
                  <a16:creationId xmlns:a16="http://schemas.microsoft.com/office/drawing/2014/main" xmlns="" id="{7088D510-52D1-4892-A8DF-D61BF67B81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5157" y="1095375"/>
              <a:ext cx="7938" cy="0"/>
            </a:xfrm>
            <a:prstGeom prst="line">
              <a:avLst/>
            </a:prstGeom>
            <a:noFill/>
            <a:ln w="3175" cap="flat">
              <a:solidFill>
                <a:srgbClr val="F21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4" name="Rectangle 180">
              <a:extLst>
                <a:ext uri="{FF2B5EF4-FFF2-40B4-BE49-F238E27FC236}">
                  <a16:creationId xmlns:a16="http://schemas.microsoft.com/office/drawing/2014/main" xmlns="" id="{FA0AE057-3496-4E4E-873C-4178D1874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3732" y="1063625"/>
              <a:ext cx="36645" cy="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10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" name="Line 181">
              <a:extLst>
                <a:ext uri="{FF2B5EF4-FFF2-40B4-BE49-F238E27FC236}">
                  <a16:creationId xmlns:a16="http://schemas.microsoft.com/office/drawing/2014/main" xmlns="" id="{49579655-85CA-494B-BE00-D7106F962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4832" y="1016000"/>
              <a:ext cx="68263" cy="0"/>
            </a:xfrm>
            <a:prstGeom prst="line">
              <a:avLst/>
            </a:prstGeom>
            <a:noFill/>
            <a:ln w="3175" cap="flat">
              <a:solidFill>
                <a:srgbClr val="FC0B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6" name="Rectangle 182">
              <a:extLst>
                <a:ext uri="{FF2B5EF4-FFF2-40B4-BE49-F238E27FC236}">
                  <a16:creationId xmlns:a16="http://schemas.microsoft.com/office/drawing/2014/main" xmlns="" id="{5A2410B1-BC45-4479-9053-0A556F95D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3732" y="984250"/>
              <a:ext cx="36645" cy="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12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7" name="Rectangle 183">
              <a:extLst>
                <a:ext uri="{FF2B5EF4-FFF2-40B4-BE49-F238E27FC236}">
                  <a16:creationId xmlns:a16="http://schemas.microsoft.com/office/drawing/2014/main" xmlns="" id="{5ED91CA5-4DB2-49A1-BBF6-1E129BFB1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899" y="926615"/>
              <a:ext cx="203664" cy="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s4p_Tx_PCB_L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3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12mm Rx package is a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52550"/>
            <a:ext cx="410355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3000" y="2186285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4in PCB link, IEEE 802.3ck reference package: Cd=120fF, Ls=120 pH </a:t>
            </a:r>
            <a:r>
              <a:rPr lang="en-US" sz="1200" dirty="0" err="1"/>
              <a:t>Cb</a:t>
            </a:r>
            <a:r>
              <a:rPr lang="en-US" sz="1200" dirty="0"/>
              <a:t>=30fF, </a:t>
            </a:r>
            <a:r>
              <a:rPr lang="en-US" sz="1200" dirty="0" err="1"/>
              <a:t>Cp</a:t>
            </a:r>
            <a:r>
              <a:rPr lang="en-US" sz="1200" dirty="0"/>
              <a:t>=90fF, </a:t>
            </a:r>
            <a:r>
              <a:rPr lang="en-US" sz="1200" b="1" dirty="0" err="1"/>
              <a:t>Lp</a:t>
            </a:r>
            <a:r>
              <a:rPr lang="en-US" sz="1200" b="1" dirty="0"/>
              <a:t>=12mm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7485" y="1775996"/>
            <a:ext cx="309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SSR (</a:t>
            </a:r>
            <a:r>
              <a:rPr lang="en-US" sz="1600" dirty="0" err="1"/>
              <a:t>Tsymb</a:t>
            </a:r>
            <a:r>
              <a:rPr lang="en-US" sz="1600" dirty="0"/>
              <a:t>=17.8571ps, </a:t>
            </a:r>
            <a:r>
              <a:rPr lang="en-US" sz="1600" dirty="0" err="1"/>
              <a:t>Trise</a:t>
            </a:r>
            <a:r>
              <a:rPr lang="en-US" sz="1600" dirty="0"/>
              <a:t>=4ps)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45035"/>
            <a:ext cx="4114799" cy="275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62600" y="2186285"/>
            <a:ext cx="3493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4in PCB link, IEEE 802.3ck reference package: Cd=120fF, Ls=120 pH </a:t>
            </a:r>
            <a:r>
              <a:rPr lang="en-US" sz="1200" dirty="0" err="1"/>
              <a:t>Cb</a:t>
            </a:r>
            <a:r>
              <a:rPr lang="en-US" sz="1200" dirty="0"/>
              <a:t>=30fF, </a:t>
            </a:r>
            <a:r>
              <a:rPr lang="en-US" sz="1200" dirty="0" err="1"/>
              <a:t>Cp</a:t>
            </a:r>
            <a:r>
              <a:rPr lang="en-US" sz="1200" dirty="0"/>
              <a:t>=90fF, </a:t>
            </a:r>
            <a:r>
              <a:rPr lang="en-US" sz="1200" b="1" dirty="0" err="1"/>
              <a:t>Lp</a:t>
            </a:r>
            <a:r>
              <a:rPr lang="en-US" sz="1200" b="1" dirty="0"/>
              <a:t>=31mm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4528" y="1775996"/>
            <a:ext cx="309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SSR (</a:t>
            </a:r>
            <a:r>
              <a:rPr lang="en-US" sz="1600" dirty="0" err="1"/>
              <a:t>Tsymb</a:t>
            </a:r>
            <a:r>
              <a:rPr lang="en-US" sz="1600" dirty="0"/>
              <a:t>=17.8571ps, </a:t>
            </a:r>
            <a:r>
              <a:rPr lang="en-US" sz="1600" dirty="0" err="1"/>
              <a:t>Trise</a:t>
            </a:r>
            <a:r>
              <a:rPr lang="en-US" sz="1600" dirty="0"/>
              <a:t>=4ps)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371600" y="3028950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00200" y="273581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Reflections cause ISI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97155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Shorter package (12mm)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9715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Longer package (31mm)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17195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Reflections cannot be mitigated with 1 tap </a:t>
            </a:r>
            <a:r>
              <a:rPr lang="en-US" b="1" dirty="0" smtClean="0"/>
              <a:t>DFE!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4536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Simple link– long </a:t>
            </a:r>
            <a:r>
              <a:rPr lang="en-US" sz="3200" dirty="0" smtClean="0"/>
              <a:t>PKGs (12 and 31 mm)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11" y="2103423"/>
            <a:ext cx="3048000" cy="11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740" y="1703877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Important range-pair features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243653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Positive: COM&gt;=4</a:t>
            </a:r>
          </a:p>
          <a:p>
            <a:r>
              <a:rPr lang="en-US" sz="1400" b="1" dirty="0"/>
              <a:t>Negative COM&lt;4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2102878"/>
            <a:ext cx="33432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91000" y="1703876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Important range triplet features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" y="394335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Combinations of features with package and PCB link length have highest lift – proper selection increases likelihood of success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F8C6FB3-B2AB-4956-9DAD-98EBEA7FD63F}"/>
              </a:ext>
            </a:extLst>
          </p:cNvPr>
          <p:cNvSpPr/>
          <p:nvPr/>
        </p:nvSpPr>
        <p:spPr>
          <a:xfrm>
            <a:off x="-152400" y="883735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b="1" dirty="0">
                <a:solidFill>
                  <a:schemeClr val="accent3"/>
                </a:solidFill>
              </a:rPr>
              <a:t>What are the combinations of feature that impact the system behavior the most? </a:t>
            </a:r>
            <a:r>
              <a:rPr lang="en-US" dirty="0">
                <a:solidFill>
                  <a:schemeClr val="accent3"/>
                </a:solidFill>
              </a:rPr>
              <a:t>(enabling us to achieve desired system response)</a:t>
            </a:r>
          </a:p>
        </p:txBody>
      </p:sp>
    </p:spTree>
    <p:extLst>
      <p:ext uri="{BB962C8B-B14F-4D97-AF65-F5344CB8AC3E}">
        <p14:creationId xmlns:p14="http://schemas.microsoft.com/office/powerpoint/2010/main" val="10340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6078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Introduction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ML Based Systematic Design Space Exploration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Feature Range Analysis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COM based </a:t>
            </a:r>
            <a:r>
              <a:rPr lang="en-US" sz="1800" dirty="0"/>
              <a:t>i</a:t>
            </a:r>
            <a:r>
              <a:rPr lang="en-US" sz="1800" dirty="0" smtClean="0"/>
              <a:t>nterconnect </a:t>
            </a:r>
            <a:r>
              <a:rPr lang="en-US" sz="1800" dirty="0"/>
              <a:t>system analysis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Interconnect </a:t>
            </a:r>
            <a:r>
              <a:rPr lang="en-US" sz="1800" dirty="0" smtClean="0"/>
              <a:t>modeling and feature selection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2000" dirty="0" smtClean="0"/>
              <a:t>ML Design </a:t>
            </a:r>
            <a:r>
              <a:rPr lang="en-US" sz="2000" dirty="0"/>
              <a:t>Space Exploration Examples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7F9E-8234-F447-BDD9-4CDE5BD7AF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link RA results – long PKGs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67400" y="3290586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Positive: COM&gt;=4</a:t>
            </a:r>
          </a:p>
          <a:p>
            <a:r>
              <a:rPr lang="en-US" sz="1400" b="1" dirty="0"/>
              <a:t>Negative COM&lt;4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960038"/>
            <a:ext cx="33432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F8C6FB3-B2AB-4956-9DAD-98EBEA7FD63F}"/>
              </a:ext>
            </a:extLst>
          </p:cNvPr>
          <p:cNvSpPr/>
          <p:nvPr/>
        </p:nvSpPr>
        <p:spPr>
          <a:xfrm>
            <a:off x="-152400" y="88373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b="1" dirty="0">
                <a:solidFill>
                  <a:schemeClr val="accent3"/>
                </a:solidFill>
              </a:rPr>
              <a:t>What are the combinations of feature ranges that enable us to achieve desired system response? (maximizing quality 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960C913E-2E3F-4075-B0D2-3F7E7F7BD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887066"/>
              </p:ext>
            </p:extLst>
          </p:nvPr>
        </p:nvGraphicFramePr>
        <p:xfrm>
          <a:off x="533400" y="1647853"/>
          <a:ext cx="8487729" cy="109728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55905">
                  <a:extLst>
                    <a:ext uri="{9D8B030D-6E8A-4147-A177-3AD203B41FA5}">
                      <a16:colId xmlns:a16="http://schemas.microsoft.com/office/drawing/2014/main" xmlns="" val="45606064"/>
                    </a:ext>
                  </a:extLst>
                </a:gridCol>
                <a:gridCol w="828359">
                  <a:extLst>
                    <a:ext uri="{9D8B030D-6E8A-4147-A177-3AD203B41FA5}">
                      <a16:colId xmlns:a16="http://schemas.microsoft.com/office/drawing/2014/main" xmlns="" val="879650901"/>
                    </a:ext>
                  </a:extLst>
                </a:gridCol>
                <a:gridCol w="808355">
                  <a:extLst>
                    <a:ext uri="{9D8B030D-6E8A-4147-A177-3AD203B41FA5}">
                      <a16:colId xmlns:a16="http://schemas.microsoft.com/office/drawing/2014/main" xmlns="" val="2004083848"/>
                    </a:ext>
                  </a:extLst>
                </a:gridCol>
                <a:gridCol w="700405">
                  <a:extLst>
                    <a:ext uri="{9D8B030D-6E8A-4147-A177-3AD203B41FA5}">
                      <a16:colId xmlns:a16="http://schemas.microsoft.com/office/drawing/2014/main" xmlns="" val="1304717815"/>
                    </a:ext>
                  </a:extLst>
                </a:gridCol>
                <a:gridCol w="484505">
                  <a:extLst>
                    <a:ext uri="{9D8B030D-6E8A-4147-A177-3AD203B41FA5}">
                      <a16:colId xmlns:a16="http://schemas.microsoft.com/office/drawing/2014/main" xmlns="" val="390843037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15495112"/>
                    </a:ext>
                  </a:extLst>
                </a:gridCol>
                <a:gridCol w="536487">
                  <a:extLst>
                    <a:ext uri="{9D8B030D-6E8A-4147-A177-3AD203B41FA5}">
                      <a16:colId xmlns:a16="http://schemas.microsoft.com/office/drawing/2014/main" xmlns="" val="2100977272"/>
                    </a:ext>
                  </a:extLst>
                </a:gridCol>
                <a:gridCol w="646430">
                  <a:extLst>
                    <a:ext uri="{9D8B030D-6E8A-4147-A177-3AD203B41FA5}">
                      <a16:colId xmlns:a16="http://schemas.microsoft.com/office/drawing/2014/main" xmlns="" val="2038742166"/>
                    </a:ext>
                  </a:extLst>
                </a:gridCol>
                <a:gridCol w="548503">
                  <a:extLst>
                    <a:ext uri="{9D8B030D-6E8A-4147-A177-3AD203B41FA5}">
                      <a16:colId xmlns:a16="http://schemas.microsoft.com/office/drawing/2014/main" xmlns="" val="1927516614"/>
                    </a:ext>
                  </a:extLst>
                </a:gridCol>
                <a:gridCol w="585060">
                  <a:extLst>
                    <a:ext uri="{9D8B030D-6E8A-4147-A177-3AD203B41FA5}">
                      <a16:colId xmlns:a16="http://schemas.microsoft.com/office/drawing/2014/main" xmlns="" val="1456274184"/>
                    </a:ext>
                  </a:extLst>
                </a:gridCol>
                <a:gridCol w="634140">
                  <a:extLst>
                    <a:ext uri="{9D8B030D-6E8A-4147-A177-3AD203B41FA5}">
                      <a16:colId xmlns:a16="http://schemas.microsoft.com/office/drawing/2014/main" xmlns="" val="1982638711"/>
                    </a:ext>
                  </a:extLst>
                </a:gridCol>
                <a:gridCol w="585060">
                  <a:extLst>
                    <a:ext uri="{9D8B030D-6E8A-4147-A177-3AD203B41FA5}">
                      <a16:colId xmlns:a16="http://schemas.microsoft.com/office/drawing/2014/main" xmlns="" val="140281005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513985159"/>
                    </a:ext>
                  </a:extLst>
                </a:gridCol>
                <a:gridCol w="579120">
                  <a:extLst>
                    <a:ext uri="{9D8B030D-6E8A-4147-A177-3AD203B41FA5}">
                      <a16:colId xmlns:a16="http://schemas.microsoft.com/office/drawing/2014/main" xmlns="" val="32073991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s4p_PCB_Imp</a:t>
                      </a:r>
                    </a:p>
                    <a:p>
                      <a:r>
                        <a:rPr lang="en-US" sz="800" dirty="0">
                          <a:effectLst/>
                        </a:rPr>
                        <a:t>range_1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s4p_Tx_PCB_L</a:t>
                      </a:r>
                    </a:p>
                    <a:p>
                      <a:r>
                        <a:rPr lang="en-US" sz="800" dirty="0">
                          <a:effectLst/>
                        </a:rPr>
                        <a:t>range_2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 err="1">
                          <a:effectLst/>
                        </a:rPr>
                        <a:t>Pkg_len_RX</a:t>
                      </a:r>
                      <a:endParaRPr lang="en-US" sz="800" dirty="0">
                        <a:effectLst/>
                      </a:endParaRPr>
                    </a:p>
                    <a:p>
                      <a:r>
                        <a:rPr lang="en-US" sz="800" dirty="0">
                          <a:effectLst/>
                        </a:rPr>
                        <a:t>range_3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selection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Positive 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Negative 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Positive 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Negative 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Range1 Lift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Range2 Lift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Range3 Lift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Triplet Lift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3950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-Inf:90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6:6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31:Inf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0.3600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1963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6382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288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1.282095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1.653923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2.001159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3.835184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80223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-Inf:95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6:6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31:Inf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0.4577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1822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6379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429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1.220420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1.653923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2.001159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3.808551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9492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-Inf:95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3:Inf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31:Inf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0.8263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correlation-coverage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888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6018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1363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364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1.220420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1.298165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2.001159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</a:rPr>
                        <a:t>3.026842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62506285"/>
                  </a:ext>
                </a:extLst>
              </a:tr>
            </a:tbl>
          </a:graphicData>
        </a:graphic>
      </p:graphicFrame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AE449425-84CC-4312-94E5-7EFCF60D0A43}"/>
              </a:ext>
            </a:extLst>
          </p:cNvPr>
          <p:cNvSpPr/>
          <p:nvPr/>
        </p:nvSpPr>
        <p:spPr>
          <a:xfrm>
            <a:off x="320991" y="1970964"/>
            <a:ext cx="182880" cy="759721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xmlns="" id="{1E0D0BA4-739A-476C-B15A-BE998DC505FD}"/>
              </a:ext>
            </a:extLst>
          </p:cNvPr>
          <p:cNvCxnSpPr>
            <a:cxnSpLocks/>
            <a:stCxn id="16" idx="1"/>
            <a:endCxn id="13" idx="1"/>
          </p:cNvCxnSpPr>
          <p:nvPr/>
        </p:nvCxnSpPr>
        <p:spPr>
          <a:xfrm rot="10800000">
            <a:off x="320992" y="2350825"/>
            <a:ext cx="412433" cy="856660"/>
          </a:xfrm>
          <a:prstGeom prst="bentConnector3">
            <a:avLst>
              <a:gd name="adj1" fmla="val 155427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2F14A5D-E583-4E75-B468-C5C91856448B}"/>
              </a:ext>
            </a:extLst>
          </p:cNvPr>
          <p:cNvSpPr/>
          <p:nvPr/>
        </p:nvSpPr>
        <p:spPr>
          <a:xfrm>
            <a:off x="733424" y="3093185"/>
            <a:ext cx="3419475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link: PCB link length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895350"/>
            <a:ext cx="5334000" cy="365198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020151" y="2055227"/>
            <a:ext cx="4752249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429000" y="1826061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29000" y="2054661"/>
            <a:ext cx="3154" cy="409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39597" y="1525389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 &gt; 3dB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9623" y="2444342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 &lt; 3dB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9800" y="394335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Loss, dB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8341" y="257175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Blue: PKG_Len=12mm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1600" y="128968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Brown: PKG_Len=31mm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5074" y="3181350"/>
            <a:ext cx="321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 vs Loss for two package lengths and different PCB lengths (L)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56414" y="11050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000" y="3635573"/>
            <a:ext cx="796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L=0.5in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51254" y="3635573"/>
            <a:ext cx="796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L=1in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63966" y="3633953"/>
            <a:ext cx="796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L=3in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400" y="3635573"/>
            <a:ext cx="796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L=6in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65854" y="3635573"/>
            <a:ext cx="796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L=9in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34200" y="3635573"/>
            <a:ext cx="796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L=12in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5638800" y="2266951"/>
            <a:ext cx="76200" cy="304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757041" y="1581150"/>
            <a:ext cx="262759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6200" y="1017524"/>
            <a:ext cx="2895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 vs. Total Loss at Nyquist frequency -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Optimal link length is between 3 and 9 inches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PCB channel 6 inches along with 31mm  package is the best option</a:t>
            </a:r>
          </a:p>
        </p:txBody>
      </p:sp>
    </p:spTree>
    <p:extLst>
      <p:ext uri="{BB962C8B-B14F-4D97-AF65-F5344CB8AC3E}">
        <p14:creationId xmlns:p14="http://schemas.microsoft.com/office/powerpoint/2010/main" val="159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961" y="856911"/>
            <a:ext cx="5458839" cy="3737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link: PCB dielectric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047712" y="1525389"/>
            <a:ext cx="4599849" cy="4785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925318" y="1305261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922164" y="1533529"/>
            <a:ext cx="3154" cy="409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05135" y="1004257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 &gt; 3dB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85161" y="192321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 &lt; 3dB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47361" y="406199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Loss, dB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9161" y="104775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PKG_Len=12mm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99561" y="264795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PKG_Len=31mm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51761" y="2266950"/>
            <a:ext cx="4088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 vs Loss for different dielectrics and PCB lengths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75561" y="355766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Dk</a:t>
            </a:r>
            <a:r>
              <a:rPr lang="en-US" sz="1400" dirty="0"/>
              <a:t>=2.8</a:t>
            </a:r>
          </a:p>
          <a:p>
            <a:r>
              <a:rPr lang="en-US" sz="1400" dirty="0"/>
              <a:t>LT=0.001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061380" y="3196597"/>
            <a:ext cx="4599849" cy="13658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66161" y="355604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Dk</a:t>
            </a:r>
            <a:r>
              <a:rPr lang="en-US" sz="1400" dirty="0"/>
              <a:t>=3.2</a:t>
            </a:r>
          </a:p>
          <a:p>
            <a:r>
              <a:rPr lang="en-US" sz="1400" dirty="0"/>
              <a:t>LT=0.002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85361" y="355604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Dk</a:t>
            </a:r>
            <a:r>
              <a:rPr lang="en-US" sz="1400" dirty="0"/>
              <a:t>=3.5</a:t>
            </a:r>
          </a:p>
          <a:p>
            <a:r>
              <a:rPr lang="en-US" sz="1400" dirty="0"/>
              <a:t>LT=0.004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28361" y="355604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Dk</a:t>
            </a:r>
            <a:r>
              <a:rPr lang="en-US" sz="1400" dirty="0"/>
              <a:t>=3.8</a:t>
            </a:r>
          </a:p>
          <a:p>
            <a:r>
              <a:rPr lang="en-US" sz="1400" dirty="0"/>
              <a:t>LT=0.009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08961" y="336155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 &lt; 3dB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08961" y="275195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 &gt; 3dB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994686" y="2974826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3991538" y="3191321"/>
            <a:ext cx="1577" cy="218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961761" y="90553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PCB Link Length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99361" y="9715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0804" y="1017524"/>
            <a:ext cx="270611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 vs. Total Loss at Nyquist frequency -</a:t>
            </a:r>
          </a:p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Better dielectrics improve link quality for longer links</a:t>
            </a:r>
          </a:p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However not in every case it is beneficial to go for low Dk option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80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47376"/>
            <a:ext cx="5523571" cy="3781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link: dielectric thickness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438322" y="1525389"/>
            <a:ext cx="4599849" cy="4785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601928" y="1305261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598774" y="1533529"/>
            <a:ext cx="3154" cy="409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81745" y="1004257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 &gt; 3dB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61771" y="192321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 &lt; 3dB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37971" y="406199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Loss, dB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0171" y="104775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PKG_Len=12mm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0171" y="264795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PKG_Len=31mm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2371" y="234315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 vs Loss for different diel. thickness and PCB lengths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66171" y="371475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H=3mil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458296" y="3212362"/>
            <a:ext cx="4599849" cy="13658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37971" y="337731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 &lt; 3dB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37971" y="276771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 &gt; 3dB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823696" y="2990591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820548" y="3216545"/>
            <a:ext cx="1577" cy="218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352371" y="90553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PCB Link Length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74585" y="9715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09171" y="371475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H=5mil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52171" y="371475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H=8mil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71371" y="371475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H=10mil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5092" y="988933"/>
            <a:ext cx="29884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 vs. Total Loss at Nyquist frequency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Thicker dielectrics improve link quality for longer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However in links (below 9 in) thin dielectrics will provide similar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For short links (below 3 in) thin dielectric has an advantage</a:t>
            </a:r>
          </a:p>
        </p:txBody>
      </p:sp>
    </p:spTree>
    <p:extLst>
      <p:ext uri="{BB962C8B-B14F-4D97-AF65-F5344CB8AC3E}">
        <p14:creationId xmlns:p14="http://schemas.microsoft.com/office/powerpoint/2010/main" val="409099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213"/>
            <a:ext cx="8229600" cy="857250"/>
          </a:xfrm>
        </p:spPr>
        <p:txBody>
          <a:bodyPr/>
          <a:lstStyle/>
          <a:p>
            <a:r>
              <a:rPr lang="en-US" sz="2800" dirty="0"/>
              <a:t>Simple link– short PKGs (1 and 5 mm)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"/>
          <a:stretch>
            <a:fillRect/>
          </a:stretch>
        </p:blipFill>
        <p:spPr bwMode="auto">
          <a:xfrm>
            <a:off x="565151" y="2387709"/>
            <a:ext cx="2479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81999"/>
            <a:ext cx="3622675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3420" y="2021685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Single-range features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7200" y="180975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Triplet range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035" y="1125848"/>
            <a:ext cx="685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PKG length is not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Lift</a:t>
            </a:r>
            <a:r>
              <a:rPr lang="en-US" sz="1600" dirty="0">
                <a:solidFill>
                  <a:schemeClr val="accent2"/>
                </a:solidFill>
              </a:rPr>
              <a:t> is small – most of the cases pass 4 dB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Lets ask the opposite question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600" y="454512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Positive: COM&gt;=4</a:t>
            </a:r>
          </a:p>
          <a:p>
            <a:r>
              <a:rPr lang="en-US" b="1" dirty="0"/>
              <a:t>Negative COM&lt;4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932A07-B9B3-497A-9AC7-8BAF56BEFBA4}"/>
              </a:ext>
            </a:extLst>
          </p:cNvPr>
          <p:cNvSpPr txBox="1"/>
          <p:nvPr/>
        </p:nvSpPr>
        <p:spPr>
          <a:xfrm>
            <a:off x="7486015" y="3020647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Positive: COM&gt;=4</a:t>
            </a:r>
          </a:p>
          <a:p>
            <a:r>
              <a:rPr lang="en-US" sz="1400" b="1" dirty="0"/>
              <a:t>Negative COM&lt;4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FEEBAB-C5F3-4D7A-9CC0-6FF54209E6B1}"/>
              </a:ext>
            </a:extLst>
          </p:cNvPr>
          <p:cNvSpPr/>
          <p:nvPr/>
        </p:nvSpPr>
        <p:spPr>
          <a:xfrm>
            <a:off x="76200" y="771188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2000" b="1" dirty="0">
                <a:solidFill>
                  <a:schemeClr val="accent3"/>
                </a:solidFill>
              </a:rPr>
              <a:t>What are the important features that impact the system behavior the most? </a:t>
            </a:r>
          </a:p>
        </p:txBody>
      </p:sp>
    </p:spTree>
    <p:extLst>
      <p:ext uri="{BB962C8B-B14F-4D97-AF65-F5344CB8AC3E}">
        <p14:creationId xmlns:p14="http://schemas.microsoft.com/office/powerpoint/2010/main" val="30624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z="2800" dirty="0"/>
              <a:t>Simple link – short PKGs (1 and 5 mm)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" y="2384414"/>
            <a:ext cx="22383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84414"/>
            <a:ext cx="345281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460" y="1968916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Single-range features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2320" y="1913174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Important range triplet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186367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</a:rPr>
              <a:t>Ranking results are similar to the excellent system (COM&gt;=4) for 12 and 31 mm PKGs case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</a:rPr>
              <a:t>High Lift scores </a:t>
            </a:r>
          </a:p>
          <a:p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257175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Positive: COM&lt;3</a:t>
            </a:r>
            <a:endParaRPr lang="en-US" b="1" dirty="0"/>
          </a:p>
          <a:p>
            <a:r>
              <a:rPr lang="en-US" b="1" dirty="0"/>
              <a:t>Negative COM&gt;=3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52342D6-72C5-4C15-A147-5BE1645BCB74}"/>
              </a:ext>
            </a:extLst>
          </p:cNvPr>
          <p:cNvSpPr/>
          <p:nvPr/>
        </p:nvSpPr>
        <p:spPr>
          <a:xfrm>
            <a:off x="76200" y="771188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2000" b="1" dirty="0">
                <a:solidFill>
                  <a:schemeClr val="accent2"/>
                </a:solidFill>
              </a:rPr>
              <a:t>What are the feature ranges where system is most likely to fail? </a:t>
            </a:r>
          </a:p>
        </p:txBody>
      </p:sp>
    </p:spTree>
    <p:extLst>
      <p:ext uri="{BB962C8B-B14F-4D97-AF65-F5344CB8AC3E}">
        <p14:creationId xmlns:p14="http://schemas.microsoft.com/office/powerpoint/2010/main" val="34087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link: short packages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14578"/>
            <a:ext cx="4340542" cy="29718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504950"/>
            <a:ext cx="4354604" cy="298142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04800" y="3257550"/>
            <a:ext cx="3886200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19199" y="3264402"/>
            <a:ext cx="3759648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447800" y="280035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47800" y="3280167"/>
            <a:ext cx="0" cy="32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0" y="287655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&gt; 3dB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4000" y="3269218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&lt; 3dB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" y="14287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7000" y="3984852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Loss, dB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1800" y="398579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Loss, dB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14404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768661" y="2797509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768661" y="3277326"/>
            <a:ext cx="0" cy="285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44861" y="2873709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&gt; 3dB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44861" y="3266377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&lt; 3dB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2200" y="150495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Blue: PKG_Len=1mm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47800" y="197233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Brown: </a:t>
            </a:r>
            <a:br>
              <a:rPr lang="en-US" sz="1400" dirty="0"/>
            </a:br>
            <a:r>
              <a:rPr lang="en-US" sz="1400" dirty="0"/>
              <a:t>PKG_Len=5mm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01817" y="1474916"/>
            <a:ext cx="133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PCB Link Length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5800" y="895349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 vs. Total Loss at Nyquist frequency – shorter package is better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96817" y="2263973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PKG 5mm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24600" y="1501973"/>
            <a:ext cx="1505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PKG 1mm</a:t>
            </a:r>
          </a:p>
        </p:txBody>
      </p:sp>
      <p:sp>
        <p:nvSpPr>
          <p:cNvPr id="40" name="Oval 39"/>
          <p:cNvSpPr/>
          <p:nvPr/>
        </p:nvSpPr>
        <p:spPr>
          <a:xfrm rot="18295865">
            <a:off x="5371163" y="2115680"/>
            <a:ext cx="228600" cy="37993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172200" y="1541953"/>
            <a:ext cx="152400" cy="225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990600" y="364873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 vs Loss for two package lengths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57800" y="356235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 vs Loss for two package lengths and different PCB lengths</a:t>
            </a:r>
          </a:p>
        </p:txBody>
      </p:sp>
    </p:spTree>
    <p:extLst>
      <p:ext uri="{BB962C8B-B14F-4D97-AF65-F5344CB8AC3E}">
        <p14:creationId xmlns:p14="http://schemas.microsoft.com/office/powerpoint/2010/main" val="28335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239000" cy="857250"/>
          </a:xfrm>
        </p:spPr>
        <p:txBody>
          <a:bodyPr/>
          <a:lstStyle/>
          <a:p>
            <a:r>
              <a:rPr lang="en-US" sz="3200" dirty="0"/>
              <a:t>Realistic PCB link with crosstalk and discontinuities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060475"/>
              </p:ext>
            </p:extLst>
          </p:nvPr>
        </p:nvGraphicFramePr>
        <p:xfrm>
          <a:off x="404949" y="1200150"/>
          <a:ext cx="5440680" cy="1905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321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65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Feature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Tx_PCB_TL_S (S/H)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Tx_PCB_TL_L (Length) [in]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3a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PCB_Dk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3b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PCB_LT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PCB_TL_H (Ha, Hb) [mil]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PCB_Imp [Ohm]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Tx_PCB_TL_DS</a:t>
                      </a:r>
                      <a:r>
                        <a:rPr lang="en-US" sz="1100" dirty="0">
                          <a:effectLst/>
                        </a:rPr>
                        <a:t> (</a:t>
                      </a:r>
                      <a:r>
                        <a:rPr lang="en-US" sz="1100" dirty="0" err="1" smtClean="0">
                          <a:effectLst/>
                        </a:rPr>
                        <a:t>Spp</a:t>
                      </a:r>
                      <a:r>
                        <a:rPr lang="en-US" sz="1100" dirty="0" smtClean="0">
                          <a:effectLst/>
                        </a:rPr>
                        <a:t>) [mil]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SR [um]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PKG_Len [mm]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33750"/>
            <a:ext cx="7915385" cy="134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14550"/>
            <a:ext cx="248412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1371600" y="3181350"/>
            <a:ext cx="0" cy="762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95600" y="3181350"/>
            <a:ext cx="0" cy="762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71600" y="3409950"/>
            <a:ext cx="1524000" cy="0"/>
          </a:xfrm>
          <a:prstGeom prst="line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21974" y="315297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0.8*Length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867400" y="3181350"/>
            <a:ext cx="0" cy="762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91400" y="3181350"/>
            <a:ext cx="0" cy="762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67400" y="3409950"/>
            <a:ext cx="1524000" cy="0"/>
          </a:xfrm>
          <a:prstGeom prst="line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96000" y="310515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0.2*Length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43600" y="116341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Optimized discontinuities + reference package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90701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 Table: 25920 cases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000" y="42598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Simulated with Simbeor SDK</a:t>
            </a:r>
          </a:p>
        </p:txBody>
      </p:sp>
    </p:spTree>
    <p:extLst>
      <p:ext uri="{BB962C8B-B14F-4D97-AF65-F5344CB8AC3E}">
        <p14:creationId xmlns:p14="http://schemas.microsoft.com/office/powerpoint/2010/main" val="189264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link S-parameters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06A549-DDD8-4416-BFE7-4C3F770D7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" t="1" r="2598" b="54138"/>
          <a:stretch/>
        </p:blipFill>
        <p:spPr>
          <a:xfrm>
            <a:off x="609599" y="900226"/>
            <a:ext cx="7068761" cy="1931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58115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Insertion Loss, dB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618C11-98E2-4E0B-BCCC-DD9502B35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103"/>
          <a:stretch/>
        </p:blipFill>
        <p:spPr>
          <a:xfrm>
            <a:off x="609600" y="2876550"/>
            <a:ext cx="7068761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395501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Reflection, dB</a:t>
            </a:r>
          </a:p>
        </p:txBody>
      </p:sp>
    </p:spTree>
    <p:extLst>
      <p:ext uri="{BB962C8B-B14F-4D97-AF65-F5344CB8AC3E}">
        <p14:creationId xmlns:p14="http://schemas.microsoft.com/office/powerpoint/2010/main" val="37328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link with </a:t>
            </a:r>
            <a:r>
              <a:rPr lang="en-US" dirty="0" err="1"/>
              <a:t>xtalk</a:t>
            </a:r>
            <a:r>
              <a:rPr lang="en-US" dirty="0"/>
              <a:t> and 1 DFE tap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DBBB2830-2149-4386-9481-441EA09DC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526081"/>
              </p:ext>
            </p:extLst>
          </p:nvPr>
        </p:nvGraphicFramePr>
        <p:xfrm>
          <a:off x="447491" y="1333709"/>
          <a:ext cx="3099717" cy="2568591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38364">
                  <a:extLst>
                    <a:ext uri="{9D8B030D-6E8A-4147-A177-3AD203B41FA5}">
                      <a16:colId xmlns:a16="http://schemas.microsoft.com/office/drawing/2014/main" xmlns="" val="1544245815"/>
                    </a:ext>
                  </a:extLst>
                </a:gridCol>
                <a:gridCol w="830330">
                  <a:extLst>
                    <a:ext uri="{9D8B030D-6E8A-4147-A177-3AD203B41FA5}">
                      <a16:colId xmlns:a16="http://schemas.microsoft.com/office/drawing/2014/main" xmlns="" val="2726293461"/>
                    </a:ext>
                  </a:extLst>
                </a:gridCol>
                <a:gridCol w="677008">
                  <a:extLst>
                    <a:ext uri="{9D8B030D-6E8A-4147-A177-3AD203B41FA5}">
                      <a16:colId xmlns:a16="http://schemas.microsoft.com/office/drawing/2014/main" xmlns="" val="4249017729"/>
                    </a:ext>
                  </a:extLst>
                </a:gridCol>
                <a:gridCol w="1354015">
                  <a:extLst>
                    <a:ext uri="{9D8B030D-6E8A-4147-A177-3AD203B41FA5}">
                      <a16:colId xmlns:a16="http://schemas.microsoft.com/office/drawing/2014/main" xmlns="" val="3384498963"/>
                    </a:ext>
                  </a:extLst>
                </a:gridCol>
              </a:tblGrid>
              <a:tr h="270349">
                <a:tc>
                  <a:txBody>
                    <a:bodyPr/>
                    <a:lstStyle/>
                    <a:p>
                      <a:endParaRPr lang="en-US" sz="1100" dirty="0">
                        <a:effectLst/>
                      </a:endParaRP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feature_1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score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selection</a:t>
                      </a:r>
                    </a:p>
                  </a:txBody>
                  <a:tcPr marL="67588" marR="67588" marT="33794" marB="33794" anchor="ctr"/>
                </a:tc>
                <a:extLst>
                  <a:ext uri="{0D108BD9-81ED-4DB2-BD59-A6C34878D82A}">
                    <a16:rowId xmlns:a16="http://schemas.microsoft.com/office/drawing/2014/main" xmlns="" val="1648585409"/>
                  </a:ext>
                </a:extLst>
              </a:tr>
              <a:tr h="311774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1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Tx_PCB_DS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1.0000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correlation-coverage</a:t>
                      </a:r>
                    </a:p>
                  </a:txBody>
                  <a:tcPr marL="67588" marR="67588" marT="33794" marB="33794" anchor="ctr"/>
                </a:tc>
                <a:extLst>
                  <a:ext uri="{0D108BD9-81ED-4DB2-BD59-A6C34878D82A}">
                    <a16:rowId xmlns:a16="http://schemas.microsoft.com/office/drawing/2014/main" xmlns="" val="2438349485"/>
                  </a:ext>
                </a:extLst>
              </a:tr>
              <a:tr h="246185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2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PCB_H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0.6766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correlation-coverage</a:t>
                      </a:r>
                    </a:p>
                  </a:txBody>
                  <a:tcPr marL="67588" marR="67588" marT="33794" marB="33794" anchor="ctr"/>
                </a:tc>
                <a:extLst>
                  <a:ext uri="{0D108BD9-81ED-4DB2-BD59-A6C34878D82A}">
                    <a16:rowId xmlns:a16="http://schemas.microsoft.com/office/drawing/2014/main" xmlns="" val="1661944997"/>
                  </a:ext>
                </a:extLst>
              </a:tr>
              <a:tr h="239917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3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effectLst/>
                        </a:rPr>
                        <a:t>PCB_Imp</a:t>
                      </a:r>
                      <a:endParaRPr lang="en-US" sz="1100" dirty="0">
                        <a:effectLst/>
                      </a:endParaRP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0.1452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correlation-coverage</a:t>
                      </a:r>
                    </a:p>
                  </a:txBody>
                  <a:tcPr marL="67588" marR="67588" marT="33794" marB="33794" anchor="ctr"/>
                </a:tc>
                <a:extLst>
                  <a:ext uri="{0D108BD9-81ED-4DB2-BD59-A6C34878D82A}">
                    <a16:rowId xmlns:a16="http://schemas.microsoft.com/office/drawing/2014/main" xmlns="" val="826312583"/>
                  </a:ext>
                </a:extLst>
              </a:tr>
              <a:tr h="239917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4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Tx_PCB_L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0.1392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correlation-coverage</a:t>
                      </a:r>
                    </a:p>
                  </a:txBody>
                  <a:tcPr marL="67588" marR="67588" marT="33794" marB="33794" anchor="ctr"/>
                </a:tc>
                <a:extLst>
                  <a:ext uri="{0D108BD9-81ED-4DB2-BD59-A6C34878D82A}">
                    <a16:rowId xmlns:a16="http://schemas.microsoft.com/office/drawing/2014/main" xmlns="" val="2846655886"/>
                  </a:ext>
                </a:extLst>
              </a:tr>
              <a:tr h="239917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5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PCB_Dk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0.0839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correlation</a:t>
                      </a:r>
                    </a:p>
                  </a:txBody>
                  <a:tcPr marL="67588" marR="67588" marT="33794" marB="33794" anchor="ctr"/>
                </a:tc>
                <a:extLst>
                  <a:ext uri="{0D108BD9-81ED-4DB2-BD59-A6C34878D82A}">
                    <a16:rowId xmlns:a16="http://schemas.microsoft.com/office/drawing/2014/main" xmlns="" val="3899514696"/>
                  </a:ext>
                </a:extLst>
              </a:tr>
              <a:tr h="270349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6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PCB_LT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0.0839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coverage</a:t>
                      </a:r>
                    </a:p>
                  </a:txBody>
                  <a:tcPr marL="67588" marR="67588" marT="33794" marB="33794" anchor="ctr"/>
                </a:tc>
                <a:extLst>
                  <a:ext uri="{0D108BD9-81ED-4DB2-BD59-A6C34878D82A}">
                    <a16:rowId xmlns:a16="http://schemas.microsoft.com/office/drawing/2014/main" xmlns="" val="1776452639"/>
                  </a:ext>
                </a:extLst>
              </a:tr>
              <a:tr h="239917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7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Pkg_len_TX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0.0508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coverage</a:t>
                      </a:r>
                    </a:p>
                  </a:txBody>
                  <a:tcPr marL="67588" marR="67588" marT="33794" marB="33794" anchor="ctr"/>
                </a:tc>
                <a:extLst>
                  <a:ext uri="{0D108BD9-81ED-4DB2-BD59-A6C34878D82A}">
                    <a16:rowId xmlns:a16="http://schemas.microsoft.com/office/drawing/2014/main" xmlns="" val="928494249"/>
                  </a:ext>
                </a:extLst>
              </a:tr>
              <a:tr h="239917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8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PCB_SR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0.0418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coverage</a:t>
                      </a:r>
                    </a:p>
                  </a:txBody>
                  <a:tcPr marL="67588" marR="67588" marT="33794" marB="33794" anchor="ctr"/>
                </a:tc>
                <a:extLst>
                  <a:ext uri="{0D108BD9-81ED-4DB2-BD59-A6C34878D82A}">
                    <a16:rowId xmlns:a16="http://schemas.microsoft.com/office/drawing/2014/main" xmlns="" val="3312493327"/>
                  </a:ext>
                </a:extLst>
              </a:tr>
              <a:tr h="270349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9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Tx_PCB_S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0.0025</a:t>
                      </a:r>
                    </a:p>
                  </a:txBody>
                  <a:tcPr marL="67588" marR="67588" marT="33794" marB="33794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coverage</a:t>
                      </a:r>
                    </a:p>
                  </a:txBody>
                  <a:tcPr marL="67588" marR="67588" marT="33794" marB="33794" anchor="ctr"/>
                </a:tc>
                <a:extLst>
                  <a:ext uri="{0D108BD9-81ED-4DB2-BD59-A6C34878D82A}">
                    <a16:rowId xmlns:a16="http://schemas.microsoft.com/office/drawing/2014/main" xmlns="" val="363821253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5800" y="96413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relevant features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1600" y="143686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single range features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572000" y="2571750"/>
            <a:ext cx="2286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85" y="1825982"/>
            <a:ext cx="27590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24400" y="90701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Positive: COM&gt;=3; Negative COM&lt;3</a:t>
            </a:r>
          </a:p>
        </p:txBody>
      </p:sp>
    </p:spTree>
    <p:extLst>
      <p:ext uri="{BB962C8B-B14F-4D97-AF65-F5344CB8AC3E}">
        <p14:creationId xmlns:p14="http://schemas.microsoft.com/office/powerpoint/2010/main" val="31752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SerDes</a:t>
            </a:r>
            <a:r>
              <a:rPr lang="en-US" dirty="0"/>
              <a:t> Design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1348420"/>
            <a:ext cx="2133600" cy="188691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40204" y="1123950"/>
            <a:ext cx="36703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lnSpc>
                <a:spcPct val="20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100 Ports</a:t>
            </a:r>
          </a:p>
          <a:p>
            <a:pPr indent="-182880">
              <a:lnSpc>
                <a:spcPct val="20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15 Supported protocols </a:t>
            </a:r>
          </a:p>
          <a:p>
            <a:pPr indent="-182880">
              <a:lnSpc>
                <a:spcPct val="20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2000" dirty="0">
                <a:latin typeface="Helvetica Light" charset="0"/>
                <a:ea typeface="Helvetica Light" charset="0"/>
                <a:cs typeface="Helvetica Light" charset="0"/>
              </a:rPr>
              <a:t>5 Physical Interfaces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04850" y="3409950"/>
            <a:ext cx="7524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How to approach the Design Complexity?</a:t>
            </a:r>
          </a:p>
        </p:txBody>
      </p:sp>
    </p:spTree>
    <p:extLst>
      <p:ext uri="{BB962C8B-B14F-4D97-AF65-F5344CB8AC3E}">
        <p14:creationId xmlns:p14="http://schemas.microsoft.com/office/powerpoint/2010/main" val="355686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905000"/>
            <a:ext cx="27590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single range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038" y="1697439"/>
            <a:ext cx="6037263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1800" y="135255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Differential pair to pair separation single range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038" y="2764239"/>
            <a:ext cx="6089650" cy="84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1800" y="2434996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Dielectric thickness – two possible single ranges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743200" y="2206396"/>
            <a:ext cx="228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743200" y="2478048"/>
            <a:ext cx="228600" cy="642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8600" y="89535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Positive: COM&gt;=3; Negative COM&lt;3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386715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Proper selection of differential pair to pair separation and dielectric thickness increases likelihood of success</a:t>
            </a:r>
          </a:p>
        </p:txBody>
      </p:sp>
    </p:spTree>
    <p:extLst>
      <p:ext uri="{BB962C8B-B14F-4D97-AF65-F5344CB8AC3E}">
        <p14:creationId xmlns:p14="http://schemas.microsoft.com/office/powerpoint/2010/main" val="27268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link crosstalk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9D9C9B-EBB7-4650-83D8-76223F4BF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45"/>
          <a:stretch/>
        </p:blipFill>
        <p:spPr>
          <a:xfrm>
            <a:off x="533400" y="742950"/>
            <a:ext cx="7543800" cy="1848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28901A-56DF-4A86-A924-37E665412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533400" y="2617976"/>
            <a:ext cx="7543800" cy="1934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182141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FEXT, dB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380261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NEXT, dB</a:t>
            </a:r>
          </a:p>
        </p:txBody>
      </p:sp>
    </p:spTree>
    <p:extLst>
      <p:ext uri="{BB962C8B-B14F-4D97-AF65-F5344CB8AC3E}">
        <p14:creationId xmlns:p14="http://schemas.microsoft.com/office/powerpoint/2010/main" val="412522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range-pair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95350"/>
            <a:ext cx="3689671" cy="196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8400" y="2918996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Pair ranges for differential pair to pair separation and dielectric thickness</a:t>
            </a:r>
          </a:p>
        </p:txBody>
      </p:sp>
      <p:sp>
        <p:nvSpPr>
          <p:cNvPr id="7" name="Right Brace 6"/>
          <p:cNvSpPr/>
          <p:nvPr/>
        </p:nvSpPr>
        <p:spPr>
          <a:xfrm>
            <a:off x="4114800" y="1123950"/>
            <a:ext cx="152400" cy="1219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43400" y="158115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most important pairs, high Lift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257550"/>
            <a:ext cx="6883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95800" y="89535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Positive: COM&gt;=3; Negative COM&lt;3</a:t>
            </a:r>
          </a:p>
        </p:txBody>
      </p:sp>
    </p:spTree>
    <p:extLst>
      <p:ext uri="{BB962C8B-B14F-4D97-AF65-F5344CB8AC3E}">
        <p14:creationId xmlns:p14="http://schemas.microsoft.com/office/powerpoint/2010/main" val="22016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229600" cy="857250"/>
          </a:xfrm>
        </p:spPr>
        <p:txBody>
          <a:bodyPr/>
          <a:lstStyle/>
          <a:p>
            <a:r>
              <a:rPr lang="en-US" sz="2400" dirty="0"/>
              <a:t>Dielectric thickness and pair to pair separation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48" y="1062712"/>
            <a:ext cx="4279900" cy="3534108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8D73A5BD-6F9B-4AF1-8173-7C6517DE7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99" y="1063228"/>
            <a:ext cx="4550565" cy="354771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757372" y="1562494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757372" y="2028187"/>
            <a:ext cx="0" cy="32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91200" y="158115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&gt; 3dB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196215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&lt; 3dB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648" y="133752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COM, dB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57442" y="394335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Loss, dB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8200" y="12763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COM, dB</a:t>
            </a:r>
          </a:p>
        </p:txBody>
      </p:sp>
    </p:spTree>
    <p:extLst>
      <p:ext uri="{BB962C8B-B14F-4D97-AF65-F5344CB8AC3E}">
        <p14:creationId xmlns:p14="http://schemas.microsoft.com/office/powerpoint/2010/main" val="73613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range triplets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19150"/>
            <a:ext cx="3200400" cy="179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00369"/>
            <a:ext cx="5695156" cy="63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86196"/>
            <a:ext cx="5638800" cy="152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90164" y="1657350"/>
            <a:ext cx="5677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Triplet ranges for dielectric thickness, package length and pair to pair separation.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3276600" y="1047750"/>
            <a:ext cx="152400" cy="457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65482" y="113561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most important triplets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2800" y="2713970"/>
            <a:ext cx="5677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Triplet ranges for dielectric thickness, PCB link length and pair to pair separation.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75461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Positive: COM&gt;=3; Negative COM&lt;3</a:t>
            </a:r>
          </a:p>
        </p:txBody>
      </p:sp>
    </p:spTree>
    <p:extLst>
      <p:ext uri="{BB962C8B-B14F-4D97-AF65-F5344CB8AC3E}">
        <p14:creationId xmlns:p14="http://schemas.microsoft.com/office/powerpoint/2010/main" val="6345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link with </a:t>
            </a:r>
            <a:r>
              <a:rPr lang="en-US" dirty="0" err="1"/>
              <a:t>xtalk</a:t>
            </a:r>
            <a:r>
              <a:rPr lang="en-US" dirty="0"/>
              <a:t> and 5 DFE taps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28750"/>
            <a:ext cx="548173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97155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single range features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6759" y="1366674"/>
            <a:ext cx="110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Excellent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8800" y="1384329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Compliant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363855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Package length is not so important with more taps!</a:t>
            </a:r>
          </a:p>
        </p:txBody>
      </p:sp>
    </p:spTree>
    <p:extLst>
      <p:ext uri="{BB962C8B-B14F-4D97-AF65-F5344CB8AC3E}">
        <p14:creationId xmlns:p14="http://schemas.microsoft.com/office/powerpoint/2010/main" val="3643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link with </a:t>
            </a:r>
            <a:r>
              <a:rPr lang="en-US" dirty="0" err="1"/>
              <a:t>xtalk</a:t>
            </a:r>
            <a:r>
              <a:rPr lang="en-US" dirty="0"/>
              <a:t> and 5 DFE taps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4600" y="81915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range triplets features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120015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Excellent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120015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Compliant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1600" y="401955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Package length is not even in the triplets for COM &gt; 3dB!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1" y="1242819"/>
            <a:ext cx="7028039" cy="247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39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394472"/>
          </a:xfrm>
        </p:spPr>
        <p:txBody>
          <a:bodyPr/>
          <a:lstStyle/>
          <a:p>
            <a:r>
              <a:rPr lang="en-US" sz="2000" dirty="0"/>
              <a:t>Practical application of a ML based method to identify the parameters with the greatest effect on 112 </a:t>
            </a:r>
            <a:r>
              <a:rPr lang="en-US" sz="2000" dirty="0" err="1"/>
              <a:t>Gbps</a:t>
            </a:r>
            <a:r>
              <a:rPr lang="en-US" sz="2000" dirty="0"/>
              <a:t> system response is demonstrated</a:t>
            </a:r>
          </a:p>
          <a:p>
            <a:r>
              <a:rPr lang="en-US" sz="2000" dirty="0"/>
              <a:t>Initial set of features (length, </a:t>
            </a:r>
            <a:r>
              <a:rPr lang="en-US" sz="2000" dirty="0" smtClean="0"/>
              <a:t>thickness</a:t>
            </a:r>
            <a:r>
              <a:rPr lang="en-US" sz="2000" dirty="0"/>
              <a:t>, dielectric,…) is identified with some knowledge about the features contributing to signal degradation</a:t>
            </a:r>
          </a:p>
          <a:p>
            <a:r>
              <a:rPr lang="en-US" sz="2000" dirty="0"/>
              <a:t>The rest of the process is a completely automated design exploration with the ML algorithms – no expert knowledge is required</a:t>
            </a:r>
          </a:p>
          <a:p>
            <a:r>
              <a:rPr lang="en-US" sz="2000" dirty="0"/>
              <a:t>It can be used as a decision support tool for system architect, Si designer, SI Engineer,…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9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8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857250"/>
          </a:xfrm>
        </p:spPr>
        <p:txBody>
          <a:bodyPr/>
          <a:lstStyle/>
          <a:p>
            <a:r>
              <a:rPr lang="en-US" sz="2800" dirty="0"/>
              <a:t>Coverage challenge in SerDes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4468" y="761575"/>
            <a:ext cx="4810628" cy="362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lnSpc>
                <a:spcPct val="15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1200" dirty="0">
                <a:latin typeface="Helvetica Light" charset="0"/>
                <a:ea typeface="Helvetica Light" charset="0"/>
                <a:cs typeface="Helvetica Light" charset="0"/>
              </a:rPr>
              <a:t>Multiple usage models</a:t>
            </a:r>
          </a:p>
          <a:p>
            <a:pPr marL="731520" lvl="1" indent="-182880">
              <a:lnSpc>
                <a:spcPct val="150000"/>
              </a:lnSpc>
              <a:spcAft>
                <a:spcPts val="300"/>
              </a:spcAft>
              <a:buSzPct val="80000"/>
              <a:buFont typeface="Courier New" charset="0"/>
              <a:buChar char="o"/>
            </a:pP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Compliance to multiple specifications</a:t>
            </a:r>
          </a:p>
          <a:p>
            <a:pPr marL="731520" lvl="1" indent="-182880">
              <a:lnSpc>
                <a:spcPct val="150000"/>
              </a:lnSpc>
              <a:spcAft>
                <a:spcPts val="300"/>
              </a:spcAft>
              <a:buSzPct val="80000"/>
              <a:buFont typeface="Courier New" charset="0"/>
              <a:buChar char="o"/>
            </a:pP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Unique channel requirements for each protocol</a:t>
            </a:r>
          </a:p>
          <a:p>
            <a:pPr marL="731520" lvl="1" indent="-182880">
              <a:lnSpc>
                <a:spcPct val="150000"/>
              </a:lnSpc>
              <a:spcAft>
                <a:spcPts val="300"/>
              </a:spcAft>
              <a:buSzPct val="80000"/>
              <a:buFont typeface="Courier New" charset="0"/>
              <a:buChar char="o"/>
            </a:pP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Unique requirements for each of the three test types</a:t>
            </a:r>
          </a:p>
          <a:p>
            <a:pPr marL="731520" lvl="1" indent="-182880">
              <a:lnSpc>
                <a:spcPct val="150000"/>
              </a:lnSpc>
              <a:spcAft>
                <a:spcPts val="300"/>
              </a:spcAft>
              <a:buSzPct val="80000"/>
              <a:buFont typeface="Courier New" charset="0"/>
              <a:buChar char="o"/>
            </a:pP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Different physical interfaces support</a:t>
            </a:r>
          </a:p>
          <a:p>
            <a:pPr indent="-182880">
              <a:lnSpc>
                <a:spcPct val="15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1200" dirty="0">
                <a:latin typeface="Mathematical Pi 6"/>
              </a:rPr>
              <a:t>Solution space coverage</a:t>
            </a:r>
            <a:endParaRPr lang="en-US" sz="120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731520" lvl="1" indent="-182880">
              <a:lnSpc>
                <a:spcPct val="150000"/>
              </a:lnSpc>
              <a:spcAft>
                <a:spcPts val="300"/>
              </a:spcAft>
              <a:buSzPct val="80000"/>
              <a:buFont typeface="Courier New" charset="0"/>
              <a:buChar char="o"/>
            </a:pP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Cable lengths</a:t>
            </a:r>
          </a:p>
          <a:p>
            <a:pPr marL="731520" lvl="1" indent="-182880">
              <a:lnSpc>
                <a:spcPct val="150000"/>
              </a:lnSpc>
              <a:spcAft>
                <a:spcPts val="300"/>
              </a:spcAft>
              <a:buSzPct val="80000"/>
              <a:buFont typeface="Courier New" charset="0"/>
              <a:buChar char="o"/>
            </a:pP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PCB trace length and topologies</a:t>
            </a:r>
          </a:p>
          <a:p>
            <a:pPr marL="731520" lvl="1" indent="-182880">
              <a:lnSpc>
                <a:spcPct val="150000"/>
              </a:lnSpc>
              <a:spcAft>
                <a:spcPts val="300"/>
              </a:spcAft>
              <a:buSzPct val="80000"/>
              <a:buFont typeface="Courier New" charset="0"/>
              <a:buChar char="o"/>
            </a:pP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Connectors </a:t>
            </a:r>
          </a:p>
          <a:p>
            <a:pPr marL="731520" lvl="1" indent="-182880">
              <a:lnSpc>
                <a:spcPct val="150000"/>
              </a:lnSpc>
              <a:spcAft>
                <a:spcPts val="300"/>
              </a:spcAft>
              <a:buSzPct val="80000"/>
              <a:buFont typeface="Courier New" charset="0"/>
              <a:buChar char="o"/>
            </a:pP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EQ capabilities</a:t>
            </a:r>
          </a:p>
          <a:p>
            <a:pPr indent="-182880">
              <a:lnSpc>
                <a:spcPct val="15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1200" dirty="0">
                <a:latin typeface="Helvetica Light" charset="0"/>
                <a:ea typeface="Helvetica Light" charset="0"/>
                <a:cs typeface="Helvetica Light" charset="0"/>
              </a:rPr>
              <a:t>PCB manufacturing tolerances</a:t>
            </a:r>
          </a:p>
          <a:p>
            <a:pPr indent="-182880">
              <a:lnSpc>
                <a:spcPct val="15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1200" dirty="0">
                <a:latin typeface="Helvetica Light" charset="0"/>
                <a:ea typeface="Helvetica Light Oblique" charset="0"/>
                <a:cs typeface="Helvetica Light Oblique" charset="0"/>
              </a:rPr>
              <a:t>PVT Variation</a:t>
            </a:r>
            <a:endParaRPr lang="en-US" sz="1050" dirty="0"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7682" y="678418"/>
            <a:ext cx="370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athematical Pi 6"/>
              </a:rPr>
              <a:t>Solution space chart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36" y="1063704"/>
            <a:ext cx="2761250" cy="242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62400" y="3638550"/>
            <a:ext cx="48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Too many parameters and expertise-based analysis maybe not be sufficient - </a:t>
            </a:r>
            <a:r>
              <a:rPr lang="en-US" b="1" i="1" dirty="0">
                <a:solidFill>
                  <a:schemeClr val="accent2"/>
                </a:solidFill>
              </a:rPr>
              <a:t>an automated systematic approach is required!</a:t>
            </a:r>
          </a:p>
        </p:txBody>
      </p:sp>
    </p:spTree>
    <p:extLst>
      <p:ext uri="{BB962C8B-B14F-4D97-AF65-F5344CB8AC3E}">
        <p14:creationId xmlns:p14="http://schemas.microsoft.com/office/powerpoint/2010/main" val="36090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Couplings</a:t>
            </a:r>
            <a:r>
              <a:rPr lang="en-US" dirty="0"/>
              <a:t>: Leaks and Interference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989745"/>
              </p:ext>
            </p:extLst>
          </p:nvPr>
        </p:nvGraphicFramePr>
        <p:xfrm>
          <a:off x="914400" y="1123950"/>
          <a:ext cx="7620000" cy="272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Coupling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type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Model</a:t>
                      </a:r>
                    </a:p>
                  </a:txBody>
                  <a:tcPr>
                    <a:solidFill>
                      <a:schemeClr val="accent1"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Crosstalk – leaks and interference in parallel traces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INCLUDE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dirty="0"/>
                        <a:t>Via localization breakout – leaks and interference and through parallel planes and between </a:t>
                      </a:r>
                      <a:r>
                        <a:rPr lang="en-US" sz="1600" dirty="0" err="1"/>
                        <a:t>vias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Localize </a:t>
                      </a:r>
                      <a:r>
                        <a:rPr lang="en-US" sz="1200" i="1" dirty="0" err="1"/>
                        <a:t>vias</a:t>
                      </a:r>
                      <a:r>
                        <a:rPr lang="en-US" sz="1200" i="1" dirty="0"/>
                        <a:t> up to 40-50 GHz and do not simulate via coupling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dirty="0"/>
                        <a:t>Couplings through slots and cutouts in reference planes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Prohibit in layout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Modal transformations in diff. pairs (aka skew) – bends, asymmetry in routing, FWE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Mitigate with proper length compensation – do not simulate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Multipath propagation, radiation, EMI, EMC,…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Suppress with localization – do not simulate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0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52750"/>
            <a:ext cx="804835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71550"/>
            <a:ext cx="4038600" cy="143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5979"/>
            <a:ext cx="8229600" cy="857250"/>
          </a:xfrm>
        </p:spPr>
        <p:txBody>
          <a:bodyPr/>
          <a:lstStyle/>
          <a:p>
            <a:pPr algn="l"/>
            <a:r>
              <a:rPr lang="en-US" dirty="0"/>
              <a:t>Chip-to-Chip (C2C) de-composition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971550"/>
            <a:ext cx="0" cy="1373295"/>
          </a:xfrm>
          <a:prstGeom prst="line">
            <a:avLst/>
          </a:prstGeom>
          <a:ln w="127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4800" y="97155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Tx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114800" y="971550"/>
            <a:ext cx="0" cy="1373295"/>
          </a:xfrm>
          <a:prstGeom prst="line">
            <a:avLst/>
          </a:prstGeom>
          <a:ln w="127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7400" y="81915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Tx</a:t>
            </a:r>
            <a:r>
              <a:rPr lang="en-US" dirty="0"/>
              <a:t> PKG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9200" y="99935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Bumps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0400" y="99935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Balls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838200" y="2344845"/>
            <a:ext cx="3276600" cy="607905"/>
          </a:xfrm>
          <a:prstGeom prst="line">
            <a:avLst/>
          </a:prstGeom>
          <a:ln w="127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59" y="1041544"/>
            <a:ext cx="3139441" cy="145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4648200" y="971549"/>
            <a:ext cx="0" cy="1373295"/>
          </a:xfrm>
          <a:prstGeom prst="line">
            <a:avLst/>
          </a:prstGeom>
          <a:ln w="127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76134" y="1200150"/>
            <a:ext cx="22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PCB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648200" y="2343150"/>
            <a:ext cx="3581400" cy="536377"/>
          </a:xfrm>
          <a:prstGeom prst="line">
            <a:avLst/>
          </a:prstGeom>
          <a:ln w="127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019800" y="83081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Rx PKG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01000" y="104961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8600" y="26318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 Caps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00400" y="2781232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PCB </a:t>
            </a:r>
            <a:r>
              <a:rPr lang="en-US" sz="1400" dirty="0" err="1"/>
              <a:t>Vias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105400" y="279737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PCB </a:t>
            </a:r>
            <a:r>
              <a:rPr lang="en-US" sz="1400" dirty="0" err="1"/>
              <a:t>Vias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6473059" y="2952750"/>
            <a:ext cx="1373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BGA-PCB </a:t>
            </a:r>
            <a:r>
              <a:rPr lang="en-US" sz="1400" dirty="0" err="1"/>
              <a:t>Vias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1600200" y="2863393"/>
            <a:ext cx="1373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BGA-PCB </a:t>
            </a:r>
            <a:r>
              <a:rPr lang="en-US" sz="1400" dirty="0" err="1"/>
              <a:t>Vias</a:t>
            </a:r>
            <a:endParaRPr lang="en-US" sz="1400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371600" y="3108127"/>
            <a:ext cx="304800" cy="1494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543800" y="3260527"/>
            <a:ext cx="152400" cy="225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905000" y="197233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Rx PKG line segment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19800" y="204853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Rx PKG line segment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24000" y="371475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PCB coupled line segment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72200" y="379095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PCB coupled line segment </a:t>
            </a:r>
          </a:p>
        </p:txBody>
      </p:sp>
    </p:spTree>
    <p:extLst>
      <p:ext uri="{BB962C8B-B14F-4D97-AF65-F5344CB8AC3E}">
        <p14:creationId xmlns:p14="http://schemas.microsoft.com/office/powerpoint/2010/main" val="33155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" y="1377774"/>
            <a:ext cx="4660615" cy="3190941"/>
          </a:xfrm>
          <a:prstGeom prst="rect">
            <a:avLst/>
          </a:prstGeom>
        </p:spPr>
      </p:pic>
      <p:pic>
        <p:nvPicPr>
          <p:cNvPr id="35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611" y="1376579"/>
            <a:ext cx="4724400" cy="3234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382000" cy="857250"/>
          </a:xfrm>
        </p:spPr>
        <p:txBody>
          <a:bodyPr/>
          <a:lstStyle/>
          <a:p>
            <a:r>
              <a:rPr lang="en-US" dirty="0"/>
              <a:t>Simplest link: impedance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49998" y="2282715"/>
            <a:ext cx="3993402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587765" y="2287351"/>
            <a:ext cx="4175235" cy="8492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44847" y="1848131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48000" y="2305331"/>
            <a:ext cx="0" cy="434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4847" y="188595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&gt; 3dB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0" y="233795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&lt; 3dB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" y="14287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7000" y="401007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Loss, dB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4200" y="406199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Loss, dB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48200" y="14459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543800" y="1830151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543800" y="2309968"/>
            <a:ext cx="0" cy="434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43800" y="1937325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&gt; 3dB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43800" y="230939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 &lt; 3dB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7457" y="264795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PKG 12mm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66800" y="144595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PKG 31mm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29600" y="147119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66800" y="876240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 vs. Total Loss at Nyquist frequency – lower impedance is better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00" y="264795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PKG 12mm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15000" y="142875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PKG 31mm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00400" y="142875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PCB Imp</a:t>
            </a:r>
          </a:p>
        </p:txBody>
      </p:sp>
      <p:sp>
        <p:nvSpPr>
          <p:cNvPr id="8" name="Oval 7"/>
          <p:cNvSpPr/>
          <p:nvPr/>
        </p:nvSpPr>
        <p:spPr>
          <a:xfrm>
            <a:off x="1295400" y="1784504"/>
            <a:ext cx="228600" cy="440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527153" y="2190750"/>
            <a:ext cx="228600" cy="440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172200" y="1781134"/>
            <a:ext cx="228600" cy="440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81700" y="2207950"/>
            <a:ext cx="228600" cy="440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3409950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 vs Loss for two package length and different PCB impedances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24400" y="348615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 vs Loss for two package lengths and different ERLs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C4D538-0BE8-4D36-8761-12412DA57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268" y="1377838"/>
            <a:ext cx="287911" cy="6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Design Space Exploration In 4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6517" y="1352844"/>
            <a:ext cx="3656711" cy="2575395"/>
          </a:xfrm>
        </p:spPr>
        <p:txBody>
          <a:bodyPr/>
          <a:lstStyle/>
          <a:p>
            <a:pPr marL="800100" lvl="1" indent="-342900">
              <a:spcAft>
                <a:spcPts val="1200"/>
              </a:spcAft>
              <a:buFont typeface="+mj-lt"/>
              <a:buAutoNum type="alphaUcPeriod"/>
            </a:pPr>
            <a:r>
              <a:rPr lang="en-US" sz="1100" dirty="0"/>
              <a:t>What are the important features that impact the system behavior the most? 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UcPeriod"/>
            </a:pPr>
            <a:r>
              <a:rPr lang="en-US" sz="1100" dirty="0"/>
              <a:t>What are the ranges of each of the important features in which we are most likely to achieve desired system response?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UcPeriod"/>
            </a:pPr>
            <a:r>
              <a:rPr lang="en-US" sz="1100" dirty="0"/>
              <a:t>What are the combinations of feature ranges that enable us to achieve desired system response?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UcPeriod"/>
            </a:pPr>
            <a:r>
              <a:rPr lang="en-US" sz="1100" dirty="0"/>
              <a:t>What are the feature ranges where system is most likely to fail? </a:t>
            </a:r>
          </a:p>
          <a:p>
            <a:pPr>
              <a:spcAft>
                <a:spcPts val="1200"/>
              </a:spcAft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91800" y="4117908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*System parameters are features in ML terminology</a:t>
            </a:r>
          </a:p>
          <a:p>
            <a:r>
              <a:rPr lang="en-US" sz="1100" i="1" dirty="0"/>
              <a:t>**SerDes system response is COM metric with 3 dB pass-fail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D15E8F-E7F2-430D-8E18-1B0F191A7276}"/>
              </a:ext>
            </a:extLst>
          </p:cNvPr>
          <p:cNvSpPr/>
          <p:nvPr/>
        </p:nvSpPr>
        <p:spPr>
          <a:xfrm>
            <a:off x="288307" y="1957523"/>
            <a:ext cx="685800" cy="6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FA3DB8B-AC96-4844-9FD6-3426E3A3BE36}"/>
              </a:ext>
            </a:extLst>
          </p:cNvPr>
          <p:cNvSpPr/>
          <p:nvPr/>
        </p:nvSpPr>
        <p:spPr>
          <a:xfrm>
            <a:off x="1787928" y="1957523"/>
            <a:ext cx="685800" cy="6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6D6A390-3DBC-4B6E-BD92-DDD7EDE93D51}"/>
              </a:ext>
            </a:extLst>
          </p:cNvPr>
          <p:cNvSpPr/>
          <p:nvPr/>
        </p:nvSpPr>
        <p:spPr>
          <a:xfrm>
            <a:off x="3254194" y="1957523"/>
            <a:ext cx="685800" cy="6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D2F3B79-1545-432D-A0AC-A10452D64EDC}"/>
              </a:ext>
            </a:extLst>
          </p:cNvPr>
          <p:cNvSpPr/>
          <p:nvPr/>
        </p:nvSpPr>
        <p:spPr>
          <a:xfrm>
            <a:off x="4580717" y="1957523"/>
            <a:ext cx="6858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D67806-4ECD-4A05-B89C-9FF9B81A152A}"/>
              </a:ext>
            </a:extLst>
          </p:cNvPr>
          <p:cNvSpPr/>
          <p:nvPr/>
        </p:nvSpPr>
        <p:spPr>
          <a:xfrm>
            <a:off x="63582" y="1399247"/>
            <a:ext cx="1225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Expert Opinion</a:t>
            </a:r>
          </a:p>
          <a:p>
            <a:pPr algn="ctr"/>
            <a:r>
              <a:rPr lang="en-US" sz="1200" dirty="0"/>
              <a:t>(SI Eng)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498C352-2A86-4904-8A18-0862E24C2AF1}"/>
              </a:ext>
            </a:extLst>
          </p:cNvPr>
          <p:cNvSpPr/>
          <p:nvPr/>
        </p:nvSpPr>
        <p:spPr>
          <a:xfrm>
            <a:off x="1531588" y="2831834"/>
            <a:ext cx="137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Generate link models covering the solution space</a:t>
            </a:r>
          </a:p>
          <a:p>
            <a:r>
              <a:rPr lang="en-US" sz="1200" dirty="0"/>
              <a:t>(1k-1M cases)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82789BA-E4C7-4888-8DB1-F069391670A8}"/>
              </a:ext>
            </a:extLst>
          </p:cNvPr>
          <p:cNvSpPr/>
          <p:nvPr/>
        </p:nvSpPr>
        <p:spPr>
          <a:xfrm>
            <a:off x="3113189" y="2831834"/>
            <a:ext cx="1207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Analyze System performance for each case</a:t>
            </a:r>
          </a:p>
          <a:p>
            <a:r>
              <a:rPr lang="en-US" sz="1200" dirty="0"/>
              <a:t>(x10 cases)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0B151B-8A41-4931-AA59-73D12844D563}"/>
              </a:ext>
            </a:extLst>
          </p:cNvPr>
          <p:cNvSpPr/>
          <p:nvPr/>
        </p:nvSpPr>
        <p:spPr>
          <a:xfrm>
            <a:off x="4495800" y="2831834"/>
            <a:ext cx="137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Understand </a:t>
            </a:r>
          </a:p>
          <a:p>
            <a:r>
              <a:rPr lang="en-US" sz="1200" dirty="0"/>
              <a:t>the results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7E271E1-891C-486A-9FD8-A095786D85CE}"/>
              </a:ext>
            </a:extLst>
          </p:cNvPr>
          <p:cNvSpPr/>
          <p:nvPr/>
        </p:nvSpPr>
        <p:spPr>
          <a:xfrm>
            <a:off x="186338" y="2832059"/>
            <a:ext cx="11352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Define solution space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FF3E871-F205-4C31-9886-3B0615E73AAE}"/>
              </a:ext>
            </a:extLst>
          </p:cNvPr>
          <p:cNvSpPr/>
          <p:nvPr/>
        </p:nvSpPr>
        <p:spPr>
          <a:xfrm>
            <a:off x="2966635" y="1399247"/>
            <a:ext cx="126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COM script</a:t>
            </a:r>
          </a:p>
          <a:p>
            <a:pPr algn="ctr"/>
            <a:r>
              <a:rPr lang="en-US" sz="1200" dirty="0"/>
              <a:t>(</a:t>
            </a:r>
            <a:r>
              <a:rPr lang="en-US" sz="1200" dirty="0" err="1"/>
              <a:t>Matlab</a:t>
            </a:r>
            <a:r>
              <a:rPr lang="en-US" sz="1200" dirty="0"/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F2C5C3B-1323-456B-867B-DE23EB132461}"/>
              </a:ext>
            </a:extLst>
          </p:cNvPr>
          <p:cNvSpPr/>
          <p:nvPr/>
        </p:nvSpPr>
        <p:spPr>
          <a:xfrm>
            <a:off x="1567993" y="1399247"/>
            <a:ext cx="126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3D EM Simulator</a:t>
            </a:r>
          </a:p>
          <a:p>
            <a:pPr algn="ctr"/>
            <a:r>
              <a:rPr lang="en-US" sz="1200" dirty="0"/>
              <a:t>(</a:t>
            </a:r>
            <a:r>
              <a:rPr lang="en-US" sz="1200" dirty="0" err="1"/>
              <a:t>Simbeor</a:t>
            </a:r>
            <a:r>
              <a:rPr lang="en-US" sz="1200" dirty="0"/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FB6C37-E86C-4484-B6F3-387FA582DFC5}"/>
              </a:ext>
            </a:extLst>
          </p:cNvPr>
          <p:cNvSpPr/>
          <p:nvPr/>
        </p:nvSpPr>
        <p:spPr>
          <a:xfrm>
            <a:off x="4298575" y="1399247"/>
            <a:ext cx="126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ML</a:t>
            </a:r>
          </a:p>
          <a:p>
            <a:pPr algn="ctr"/>
            <a:r>
              <a:rPr lang="en-US" sz="1200" dirty="0"/>
              <a:t>(EVA tool)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E68EA623-E783-41B1-B348-F7461EC1227E}"/>
              </a:ext>
            </a:extLst>
          </p:cNvPr>
          <p:cNvSpPr/>
          <p:nvPr/>
        </p:nvSpPr>
        <p:spPr>
          <a:xfrm>
            <a:off x="1321587" y="2266949"/>
            <a:ext cx="121016" cy="148985"/>
          </a:xfrm>
          <a:prstGeom prst="rightArrow">
            <a:avLst>
              <a:gd name="adj1" fmla="val 50000"/>
              <a:gd name="adj2" fmla="val 69678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85BDC3BB-7DD6-4525-A19A-23E3778CD32A}"/>
              </a:ext>
            </a:extLst>
          </p:cNvPr>
          <p:cNvSpPr/>
          <p:nvPr/>
        </p:nvSpPr>
        <p:spPr>
          <a:xfrm>
            <a:off x="2822923" y="2270424"/>
            <a:ext cx="121016" cy="148985"/>
          </a:xfrm>
          <a:prstGeom prst="rightArrow">
            <a:avLst>
              <a:gd name="adj1" fmla="val 50000"/>
              <a:gd name="adj2" fmla="val 69678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24868BFC-048A-4CB2-950E-701236871F8A}"/>
              </a:ext>
            </a:extLst>
          </p:cNvPr>
          <p:cNvSpPr/>
          <p:nvPr/>
        </p:nvSpPr>
        <p:spPr>
          <a:xfrm>
            <a:off x="4199847" y="2266948"/>
            <a:ext cx="121016" cy="148985"/>
          </a:xfrm>
          <a:prstGeom prst="rightArrow">
            <a:avLst>
              <a:gd name="adj1" fmla="val 50000"/>
              <a:gd name="adj2" fmla="val 69678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xmlns="" id="{A2BAD5E2-67A2-4D3F-9CC9-DA174784620A}"/>
              </a:ext>
            </a:extLst>
          </p:cNvPr>
          <p:cNvSpPr/>
          <p:nvPr/>
        </p:nvSpPr>
        <p:spPr>
          <a:xfrm>
            <a:off x="5643562" y="1515341"/>
            <a:ext cx="130693" cy="1858096"/>
          </a:xfrm>
          <a:prstGeom prst="leftBrace">
            <a:avLst>
              <a:gd name="adj1" fmla="val 8333"/>
              <a:gd name="adj2" fmla="val 42218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763E43C4-A8B6-4E9C-83EB-7365CA146BAF}"/>
              </a:ext>
            </a:extLst>
          </p:cNvPr>
          <p:cNvSpPr/>
          <p:nvPr/>
        </p:nvSpPr>
        <p:spPr>
          <a:xfrm>
            <a:off x="5643488" y="1994829"/>
            <a:ext cx="130693" cy="685800"/>
          </a:xfrm>
          <a:prstGeom prst="leftBrace">
            <a:avLst>
              <a:gd name="adj1" fmla="val 8333"/>
              <a:gd name="adj2" fmla="val 44747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5F10AA1B-E31C-436B-ABB5-18C20487CB93}"/>
              </a:ext>
            </a:extLst>
          </p:cNvPr>
          <p:cNvCxnSpPr>
            <a:stCxn id="28" idx="1"/>
          </p:cNvCxnSpPr>
          <p:nvPr/>
        </p:nvCxnSpPr>
        <p:spPr>
          <a:xfrm flipH="1">
            <a:off x="5266517" y="2301704"/>
            <a:ext cx="376971" cy="2550"/>
          </a:xfrm>
          <a:prstGeom prst="straightConnector1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2F47A19-C8E1-4D3A-8863-286AC99069D9}"/>
              </a:ext>
            </a:extLst>
          </p:cNvPr>
          <p:cNvSpPr/>
          <p:nvPr/>
        </p:nvSpPr>
        <p:spPr>
          <a:xfrm>
            <a:off x="1535028" y="3714750"/>
            <a:ext cx="15781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Covering: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030A0"/>
                </a:solidFill>
              </a:rPr>
              <a:t>Design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030A0"/>
                </a:solidFill>
              </a:rPr>
              <a:t>PCB Manufacturing variation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B57BB9E-2C31-4229-95C8-57C1A7EE75F7}"/>
              </a:ext>
            </a:extLst>
          </p:cNvPr>
          <p:cNvSpPr/>
          <p:nvPr/>
        </p:nvSpPr>
        <p:spPr>
          <a:xfrm>
            <a:off x="3113189" y="3714750"/>
            <a:ext cx="130997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Covering: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030A0"/>
                </a:solidFill>
              </a:rPr>
              <a:t>PVT corners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030A0"/>
                </a:solidFill>
              </a:rPr>
              <a:t>EQ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030A0"/>
                </a:solidFill>
              </a:rPr>
              <a:t>Linc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030A0"/>
                </a:solidFill>
              </a:rPr>
              <a:t>OP modes</a:t>
            </a:r>
          </a:p>
        </p:txBody>
      </p:sp>
    </p:spTree>
    <p:extLst>
      <p:ext uri="{BB962C8B-B14F-4D97-AF65-F5344CB8AC3E}">
        <p14:creationId xmlns:p14="http://schemas.microsoft.com/office/powerpoint/2010/main" val="4731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i="1" dirty="0"/>
              <a:t>Feature Range Analysis </a:t>
            </a:r>
            <a:r>
              <a:rPr lang="en-US" dirty="0"/>
              <a:t>is ML technique designed to help answering those questions and automate the decision process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200150"/>
            <a:ext cx="7391400" cy="993775"/>
          </a:xfrm>
        </p:spPr>
        <p:txBody>
          <a:bodyPr/>
          <a:lstStyle/>
          <a:p>
            <a:r>
              <a:rPr lang="en-US" dirty="0"/>
              <a:t>Feature Range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Range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6078"/>
            <a:ext cx="8229600" cy="3394472"/>
          </a:xfrm>
        </p:spPr>
        <p:txBody>
          <a:bodyPr/>
          <a:lstStyle/>
          <a:p>
            <a:r>
              <a:rPr lang="en-US" sz="2000" dirty="0"/>
              <a:t>Feature Range Analysis identifies combinations of </a:t>
            </a:r>
            <a:r>
              <a:rPr lang="en-US" sz="2000" i="1" dirty="0"/>
              <a:t>ranges</a:t>
            </a:r>
            <a:r>
              <a:rPr lang="en-US" sz="2000" dirty="0"/>
              <a:t> of numeric (or continuous) features and </a:t>
            </a:r>
            <a:r>
              <a:rPr lang="en-US" sz="2000" i="1" dirty="0"/>
              <a:t>levels</a:t>
            </a:r>
            <a:r>
              <a:rPr lang="en-US" sz="2000" dirty="0"/>
              <a:t> of nominal (or categorical) features that explain positive samples  – samples whose characteristics and the behavior we want to explore in the data (COM&gt;3 or COM&lt;3)</a:t>
            </a:r>
          </a:p>
          <a:p>
            <a:r>
              <a:rPr lang="en-US" sz="2000" dirty="0"/>
              <a:t>Algorithm resembling </a:t>
            </a:r>
            <a:r>
              <a:rPr lang="en-US" sz="2000" i="1" dirty="0"/>
              <a:t>Rule Learning</a:t>
            </a:r>
            <a:r>
              <a:rPr lang="en-US" sz="2000" dirty="0"/>
              <a:t>, </a:t>
            </a:r>
            <a:r>
              <a:rPr lang="en-US" sz="2000" i="1" dirty="0"/>
              <a:t>Rule Induction</a:t>
            </a:r>
            <a:r>
              <a:rPr lang="en-US" sz="2000" dirty="0"/>
              <a:t>, and </a:t>
            </a:r>
            <a:r>
              <a:rPr lang="en-US" sz="2000" i="1" dirty="0"/>
              <a:t>Subgroup Discovery</a:t>
            </a:r>
            <a:r>
              <a:rPr lang="en-US" sz="2000" dirty="0"/>
              <a:t> – see analysis and references in the paper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333375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Z. </a:t>
            </a:r>
            <a:r>
              <a:rPr lang="en-US" dirty="0" err="1"/>
              <a:t>Khasidashvili</a:t>
            </a:r>
            <a:r>
              <a:rPr lang="en-US" dirty="0"/>
              <a:t>, A. J. Norman. </a:t>
            </a:r>
            <a:r>
              <a:rPr lang="en-US" i="1" dirty="0"/>
              <a:t>Range Analysis and Applications to Root Causing. In: 6th IEEE International Conference on Data Science and Advanced Analytics</a:t>
            </a:r>
            <a:r>
              <a:rPr lang="en-US" dirty="0"/>
              <a:t>, DSAA 2019.</a:t>
            </a:r>
          </a:p>
        </p:txBody>
      </p:sp>
    </p:spTree>
    <p:extLst>
      <p:ext uri="{BB962C8B-B14F-4D97-AF65-F5344CB8AC3E}">
        <p14:creationId xmlns:p14="http://schemas.microsoft.com/office/powerpoint/2010/main" val="23945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Analysis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458200" cy="3394472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1800" dirty="0"/>
              <a:t>Ranks features highly correlated to the response with 2 procedures:</a:t>
            </a:r>
            <a:br>
              <a:rPr lang="en-US" sz="1800" dirty="0"/>
            </a:br>
            <a:r>
              <a:rPr lang="en-US" sz="1400" b="1" i="1" dirty="0"/>
              <a:t>Ranking</a:t>
            </a:r>
            <a:r>
              <a:rPr lang="en-US" sz="1400" dirty="0"/>
              <a:t> procedure uses </a:t>
            </a:r>
            <a:r>
              <a:rPr lang="en-US" sz="1400" i="1" dirty="0"/>
              <a:t>Ensemble Feature </a:t>
            </a:r>
            <a:r>
              <a:rPr lang="en-US" sz="1400" i="1" dirty="0" smtClean="0"/>
              <a:t>Selection (select most relevant features)</a:t>
            </a:r>
            <a:r>
              <a:rPr lang="en-US" sz="1400" i="1" dirty="0"/>
              <a:t/>
            </a:r>
            <a:br>
              <a:rPr lang="en-US" sz="1400" i="1" dirty="0"/>
            </a:br>
            <a:r>
              <a:rPr lang="en-US" sz="1400" b="1" i="1" dirty="0"/>
              <a:t>Basis</a:t>
            </a:r>
            <a:r>
              <a:rPr lang="en-US" sz="1400" dirty="0"/>
              <a:t> procedure</a:t>
            </a:r>
            <a:r>
              <a:rPr lang="en-US" sz="1400" i="1" dirty="0"/>
              <a:t> </a:t>
            </a:r>
            <a:r>
              <a:rPr lang="en-US" sz="1400" dirty="0"/>
              <a:t>uses  </a:t>
            </a:r>
            <a:r>
              <a:rPr lang="en-US" sz="1400" i="1" dirty="0"/>
              <a:t>Maximal</a:t>
            </a:r>
            <a:r>
              <a:rPr lang="en-US" sz="1400" dirty="0"/>
              <a:t> </a:t>
            </a:r>
            <a:r>
              <a:rPr lang="en-US" sz="1400" i="1" dirty="0"/>
              <a:t>Relevance Minimal Redundancy</a:t>
            </a:r>
            <a:r>
              <a:rPr lang="en-US" sz="1400" dirty="0"/>
              <a:t> (MRMR) to select a subset of features which both strongly </a:t>
            </a:r>
            <a:r>
              <a:rPr lang="en-US" sz="1400" b="1" dirty="0"/>
              <a:t>correlate</a:t>
            </a:r>
            <a:r>
              <a:rPr lang="en-US" sz="1400" dirty="0"/>
              <a:t> to the response and provide a good </a:t>
            </a:r>
            <a:r>
              <a:rPr lang="en-US" sz="1400" b="1" dirty="0"/>
              <a:t>coverage</a:t>
            </a:r>
            <a:r>
              <a:rPr lang="en-US" sz="1400" dirty="0"/>
              <a:t> of the entire variability in the response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1800" dirty="0"/>
              <a:t>Apply </a:t>
            </a:r>
            <a:r>
              <a:rPr lang="en-US" sz="1800" b="1" i="1" dirty="0"/>
              <a:t>ranking</a:t>
            </a:r>
            <a:r>
              <a:rPr lang="en-US" sz="1800" dirty="0"/>
              <a:t> and </a:t>
            </a:r>
            <a:r>
              <a:rPr lang="en-US" sz="1800" b="1" i="1" dirty="0"/>
              <a:t>basis</a:t>
            </a:r>
            <a:r>
              <a:rPr lang="en-US" sz="1800" dirty="0"/>
              <a:t> procedures to select the most relevant single ranges of the selected features, and in addition select single ranges that maximize one or more </a:t>
            </a:r>
            <a:r>
              <a:rPr lang="en-US" sz="1800" b="1" i="1" dirty="0"/>
              <a:t>quality</a:t>
            </a:r>
            <a:r>
              <a:rPr lang="en-US" sz="1800" dirty="0"/>
              <a:t> functions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1800" dirty="0"/>
              <a:t>Generate </a:t>
            </a:r>
            <a:r>
              <a:rPr lang="en-US" sz="1800" i="1" dirty="0"/>
              <a:t>range- combinations of features </a:t>
            </a:r>
            <a:r>
              <a:rPr lang="en-US" sz="1800" dirty="0"/>
              <a:t>and apply </a:t>
            </a:r>
            <a:r>
              <a:rPr lang="en-US" sz="1800" b="1" i="1" dirty="0"/>
              <a:t>ranking</a:t>
            </a:r>
            <a:r>
              <a:rPr lang="en-US" sz="1800" dirty="0"/>
              <a:t>, </a:t>
            </a:r>
            <a:r>
              <a:rPr lang="en-US" sz="1800" b="1" i="1" dirty="0"/>
              <a:t>basis</a:t>
            </a:r>
            <a:r>
              <a:rPr lang="en-US" sz="1800" dirty="0"/>
              <a:t> and </a:t>
            </a:r>
            <a:r>
              <a:rPr lang="en-US" sz="1800" b="1" i="1" dirty="0"/>
              <a:t>quality</a:t>
            </a:r>
            <a:r>
              <a:rPr lang="en-US" sz="1800" dirty="0"/>
              <a:t> procedures to select the most relevant ranges for combinations of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422904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Implemented in Intel’s EVA software</a:t>
            </a:r>
          </a:p>
        </p:txBody>
      </p:sp>
    </p:spTree>
    <p:extLst>
      <p:ext uri="{BB962C8B-B14F-4D97-AF65-F5344CB8AC3E}">
        <p14:creationId xmlns:p14="http://schemas.microsoft.com/office/powerpoint/2010/main" val="8618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23370</TotalTime>
  <Words>3271</Words>
  <Application>Microsoft Office PowerPoint</Application>
  <PresentationFormat>On-screen Show (16:9)</PresentationFormat>
  <Paragraphs>837</Paragraphs>
  <Slides>52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Equation</vt:lpstr>
      <vt:lpstr>Welcome to </vt:lpstr>
      <vt:lpstr>Machine Learning Applications for COM Based Simulation of 112 Gb Systems</vt:lpstr>
      <vt:lpstr>Outline</vt:lpstr>
      <vt:lpstr>SerDes Design Challenge</vt:lpstr>
      <vt:lpstr>Coverage challenge in SerDes design</vt:lpstr>
      <vt:lpstr>Design Space Exploration In 4 Steps</vt:lpstr>
      <vt:lpstr>Feature Range Analysis</vt:lpstr>
      <vt:lpstr>Range Analysis</vt:lpstr>
      <vt:lpstr>Range Analysis Algorithm</vt:lpstr>
      <vt:lpstr>Range Analysis Quality Function</vt:lpstr>
      <vt:lpstr>COM Based Interconnect  System Analysis</vt:lpstr>
      <vt:lpstr>COM In Nutshell</vt:lpstr>
      <vt:lpstr>PowerPoint Presentation</vt:lpstr>
      <vt:lpstr>Other inputs to COM</vt:lpstr>
      <vt:lpstr>Interconnect System Modeling and Feature Selection</vt:lpstr>
      <vt:lpstr>Extraction of channel S-parameters:  1D+3D decompositional approach</vt:lpstr>
      <vt:lpstr>Models to compute S-parameters of links</vt:lpstr>
      <vt:lpstr>Accuracy of 1D+3D de-compositional analysis</vt:lpstr>
      <vt:lpstr>Thermal losses: dielectric and conductor</vt:lpstr>
      <vt:lpstr>Features affecting thermal losses and reflections due to impedance mismatch</vt:lpstr>
      <vt:lpstr>Reflections: PCB vias discontinuity</vt:lpstr>
      <vt:lpstr>Features affecting coupling</vt:lpstr>
      <vt:lpstr>ML Design Exploration Examples 112 Gb Chip to Chip Link</vt:lpstr>
      <vt:lpstr>Simple 112 Gbps link case</vt:lpstr>
      <vt:lpstr>Simplest link RA results – long PKGs (12 and 31 mm)</vt:lpstr>
      <vt:lpstr>Simplest link– long PKGs (12 and 31 mm)</vt:lpstr>
      <vt:lpstr>Simple link: long packages (12 and 31 mm)</vt:lpstr>
      <vt:lpstr>Why 12mm Rx package is a Challenge</vt:lpstr>
      <vt:lpstr>Simple link– long PKGs (12 and 31 mm)</vt:lpstr>
      <vt:lpstr>Simple link RA results – long PKGs</vt:lpstr>
      <vt:lpstr>Simple link: PCB link length effect</vt:lpstr>
      <vt:lpstr>Simple link: PCB dielectric effect</vt:lpstr>
      <vt:lpstr>Simple link: dielectric thickness effect</vt:lpstr>
      <vt:lpstr>Simple link– short PKGs (1 and 5 mm)</vt:lpstr>
      <vt:lpstr>Simple link – short PKGs (1 and 5 mm)</vt:lpstr>
      <vt:lpstr>Simple link: short packages</vt:lpstr>
      <vt:lpstr>Realistic PCB link with crosstalk and discontinuities</vt:lpstr>
      <vt:lpstr>Realistic link S-parameters</vt:lpstr>
      <vt:lpstr>Realistic link with xtalk and 1 DFE tap</vt:lpstr>
      <vt:lpstr>Important single range features</vt:lpstr>
      <vt:lpstr>Realistic link crosstalk</vt:lpstr>
      <vt:lpstr>Important range-pair features</vt:lpstr>
      <vt:lpstr>Dielectric thickness and pair to pair separation effect</vt:lpstr>
      <vt:lpstr>Important range triplets features</vt:lpstr>
      <vt:lpstr>Realistic link with xtalk and 5 DFE taps</vt:lpstr>
      <vt:lpstr>Realistic link with xtalk and 5 DFE taps</vt:lpstr>
      <vt:lpstr>Conclusion</vt:lpstr>
      <vt:lpstr>PowerPoint Presentation</vt:lpstr>
      <vt:lpstr>Backup slides</vt:lpstr>
      <vt:lpstr>Couplings: Leaks and Interference</vt:lpstr>
      <vt:lpstr>Chip-to-Chip (C2C) de-composition</vt:lpstr>
      <vt:lpstr>Simplest link: impedance effect</vt:lpstr>
    </vt:vector>
  </TitlesOfParts>
  <Company>UBM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UBM User</dc:creator>
  <cp:keywords>CTPClassification=CTP_NT</cp:keywords>
  <cp:lastModifiedBy>Yuriy Shlepnev</cp:lastModifiedBy>
  <cp:revision>379</cp:revision>
  <dcterms:created xsi:type="dcterms:W3CDTF">2015-09-01T12:07:11Z</dcterms:created>
  <dcterms:modified xsi:type="dcterms:W3CDTF">2020-02-02T22:25:28Z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549048af-e157-48dd-822e-ba6ecd5848b8</vt:lpwstr>
  </property>
  <property fmtid="{D5CDD505-2E9C-101B-9397-08002B2CF9AE}" pid="3" name="CTP_TimeStamp">
    <vt:lpwstr>2020-01-21 20:38:28Z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