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31"/>
  </p:notesMasterIdLst>
  <p:sldIdLst>
    <p:sldId id="622" r:id="rId2"/>
    <p:sldId id="628" r:id="rId3"/>
    <p:sldId id="645" r:id="rId4"/>
    <p:sldId id="646" r:id="rId5"/>
    <p:sldId id="631" r:id="rId6"/>
    <p:sldId id="633" r:id="rId7"/>
    <p:sldId id="620" r:id="rId8"/>
    <p:sldId id="634" r:id="rId9"/>
    <p:sldId id="601" r:id="rId10"/>
    <p:sldId id="603" r:id="rId11"/>
    <p:sldId id="604" r:id="rId12"/>
    <p:sldId id="606" r:id="rId13"/>
    <p:sldId id="605" r:id="rId14"/>
    <p:sldId id="632" r:id="rId15"/>
    <p:sldId id="627" r:id="rId16"/>
    <p:sldId id="636" r:id="rId17"/>
    <p:sldId id="641" r:id="rId18"/>
    <p:sldId id="642" r:id="rId19"/>
    <p:sldId id="637" r:id="rId20"/>
    <p:sldId id="638" r:id="rId21"/>
    <p:sldId id="643" r:id="rId22"/>
    <p:sldId id="639" r:id="rId23"/>
    <p:sldId id="647" r:id="rId24"/>
    <p:sldId id="651" r:id="rId25"/>
    <p:sldId id="623" r:id="rId26"/>
    <p:sldId id="625" r:id="rId27"/>
    <p:sldId id="648" r:id="rId28"/>
    <p:sldId id="649" r:id="rId29"/>
    <p:sldId id="650" r:id="rId3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5050"/>
    <a:srgbClr val="0070C0"/>
    <a:srgbClr val="FF0000"/>
    <a:srgbClr val="66FF33"/>
    <a:srgbClr val="62770B"/>
    <a:srgbClr val="034A85"/>
    <a:srgbClr val="99CC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32" autoAdjust="0"/>
    <p:restoredTop sz="93663" autoAdjust="0"/>
  </p:normalViewPr>
  <p:slideViewPr>
    <p:cSldViewPr>
      <p:cViewPr varScale="1">
        <p:scale>
          <a:sx n="88" d="100"/>
          <a:sy n="88" d="100"/>
        </p:scale>
        <p:origin x="-1258" y="-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46.wmf"/><Relationship Id="rId1" Type="http://schemas.openxmlformats.org/officeDocument/2006/relationships/image" Target="../media/image65.wmf"/><Relationship Id="rId6" Type="http://schemas.openxmlformats.org/officeDocument/2006/relationships/image" Target="../media/image9.wmf"/><Relationship Id="rId5" Type="http://schemas.openxmlformats.org/officeDocument/2006/relationships/image" Target="../media/image68.wmf"/><Relationship Id="rId4" Type="http://schemas.openxmlformats.org/officeDocument/2006/relationships/image" Target="../media/image6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Relationship Id="rId9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7" Type="http://schemas.openxmlformats.org/officeDocument/2006/relationships/image" Target="../media/image24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Relationship Id="rId6" Type="http://schemas.openxmlformats.org/officeDocument/2006/relationships/image" Target="../media/image23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29.wmf"/><Relationship Id="rId7" Type="http://schemas.openxmlformats.org/officeDocument/2006/relationships/image" Target="../media/image1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Relationship Id="rId9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29.wmf"/><Relationship Id="rId7" Type="http://schemas.openxmlformats.org/officeDocument/2006/relationships/image" Target="../media/image19.wmf"/><Relationship Id="rId2" Type="http://schemas.openxmlformats.org/officeDocument/2006/relationships/image" Target="../media/image28.wmf"/><Relationship Id="rId1" Type="http://schemas.openxmlformats.org/officeDocument/2006/relationships/image" Target="../media/image36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Relationship Id="rId9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29.wmf"/><Relationship Id="rId7" Type="http://schemas.openxmlformats.org/officeDocument/2006/relationships/image" Target="../media/image19.wmf"/><Relationship Id="rId2" Type="http://schemas.openxmlformats.org/officeDocument/2006/relationships/image" Target="../media/image28.wmf"/><Relationship Id="rId1" Type="http://schemas.openxmlformats.org/officeDocument/2006/relationships/image" Target="../media/image38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Relationship Id="rId9" Type="http://schemas.openxmlformats.org/officeDocument/2006/relationships/image" Target="../media/image9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7" Type="http://schemas.openxmlformats.org/officeDocument/2006/relationships/image" Target="../media/image9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6" Type="http://schemas.openxmlformats.org/officeDocument/2006/relationships/image" Target="../media/image54.wmf"/><Relationship Id="rId5" Type="http://schemas.openxmlformats.org/officeDocument/2006/relationships/image" Target="../media/image46.wmf"/><Relationship Id="rId4" Type="http://schemas.openxmlformats.org/officeDocument/2006/relationships/image" Target="../media/image53.w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60.wmf"/><Relationship Id="rId7" Type="http://schemas.openxmlformats.org/officeDocument/2006/relationships/image" Target="../media/image9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7E7C54A-EA82-4D9D-97BA-A09AF075DF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2126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228600" y="2889250"/>
            <a:ext cx="8610600" cy="201613"/>
            <a:chOff x="144" y="1680"/>
            <a:chExt cx="5424" cy="144"/>
          </a:xfrm>
        </p:grpSpPr>
        <p:sp>
          <p:nvSpPr>
            <p:cNvPr id="5" name="Rectangle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rgbClr val="62770B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  <p:sp>
          <p:nvSpPr>
            <p:cNvPr id="6" name="Rectangle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CCF066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  <p:sp>
          <p:nvSpPr>
            <p:cNvPr id="7" name="Rectangle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>
                <a:defRPr/>
              </a:pPr>
              <a:endParaRPr lang="en-US" altLang="en-US" smtClean="0"/>
            </a:p>
          </p:txBody>
        </p:sp>
      </p:grpSp>
      <p:pic>
        <p:nvPicPr>
          <p:cNvPr id="8" name="Picture 2" descr="SimberianNew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76200"/>
            <a:ext cx="2182812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 i="1">
                <a:solidFill>
                  <a:srgbClr val="034A85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i="1"/>
            </a:lvl1pPr>
          </a:lstStyle>
          <a:p>
            <a:pPr>
              <a:defRPr/>
            </a:pPr>
            <a:fld id="{7680EA42-44DC-459C-A1C9-2FA4BD3F6954}" type="datetime1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© 2017 Simberian Inc.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3C0C1-CB6A-4D62-9CF1-AC0484BC85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48865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133600" y="63452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85098-7429-4434-B02D-8D53074B846D}" type="datetime1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95800" y="6345238"/>
            <a:ext cx="3048000" cy="45720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© 2017 Simberian Inc.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96200" y="6345238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35A56-2797-4627-9FB1-DB8A3A08D3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29570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4911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911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133600" y="63452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11B51-A0F8-449B-8276-841FDC8D1133}" type="datetime1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95800" y="6345238"/>
            <a:ext cx="3048000" cy="45720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© 2017 Simberian Inc.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96200" y="6345238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9A343-D4D3-4021-85B2-33D96672B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2260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133600" y="63452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19F7A-3474-4FF0-8F54-1E39223ED7FE}" type="datetime1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95800" y="6345238"/>
            <a:ext cx="3048000" cy="45720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© 2017 Simberian Inc.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96200" y="6345238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FACB3-718E-4018-B26D-6746865E99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977806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133600" y="63452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849AE-D3DE-45F5-B327-8999A635D7A5}" type="datetime1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95800" y="6345238"/>
            <a:ext cx="3048000" cy="45720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© 2017 Simberian Inc.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96200" y="6345238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48E42-2958-40B9-95DD-DA236D322E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24750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038600" cy="4911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911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133600" y="63452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52DA5-B650-4A1B-88F8-EF7217D6868D}" type="datetime1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95800" y="6345238"/>
            <a:ext cx="3048000" cy="457200"/>
          </a:xfrm>
        </p:spPr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US"/>
              <a:t>© 2017 Simberian Inc.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96200" y="6345238"/>
            <a:ext cx="990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06271-0EF5-4E10-A2D3-FE83677C2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36412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22960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336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34A85"/>
                </a:solidFill>
                <a:cs typeface="+mn-cs"/>
              </a:defRPr>
            </a:lvl1pPr>
          </a:lstStyle>
          <a:p>
            <a:pPr>
              <a:defRPr/>
            </a:pPr>
            <a:fld id="{75DC1B5D-9AF4-46E2-98A7-F7C1BF94CA58}" type="datetime1">
              <a:rPr lang="en-US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95800" y="6248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i="1">
                <a:solidFill>
                  <a:srgbClr val="034A85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en-US"/>
              <a:t>© 2007 Simberian Inc.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2484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i="1">
                <a:cs typeface="+mn-cs"/>
              </a:defRPr>
            </a:lvl1pPr>
          </a:lstStyle>
          <a:p>
            <a:pPr>
              <a:defRPr/>
            </a:pPr>
            <a:fld id="{5BE14795-6053-4DD2-95AB-0C19BFA68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 w="9525">
            <a:solidFill>
              <a:srgbClr val="62770B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latin typeface="Times New Roman" pitchFamily="18" charset="0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1143000"/>
            <a:ext cx="8077200" cy="0"/>
          </a:xfrm>
          <a:prstGeom prst="line">
            <a:avLst/>
          </a:prstGeom>
          <a:noFill/>
          <a:ln w="19050">
            <a:solidFill>
              <a:srgbClr val="62770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latin typeface="Times New Roman" pitchFamily="18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 sz="2400" smtClean="0">
              <a:latin typeface="Times New Roman" pitchFamily="18" charset="0"/>
            </a:endParaRPr>
          </a:p>
        </p:txBody>
      </p:sp>
      <p:pic>
        <p:nvPicPr>
          <p:cNvPr id="1035" name="Picture 12" descr="SimberianNew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56338"/>
            <a:ext cx="1800225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70" r:id="rId1"/>
    <p:sldLayoutId id="2147484671" r:id="rId2"/>
    <p:sldLayoutId id="2147484672" r:id="rId3"/>
    <p:sldLayoutId id="2147484673" r:id="rId4"/>
    <p:sldLayoutId id="2147484674" r:id="rId5"/>
    <p:sldLayoutId id="2147484675" r:id="rId6"/>
  </p:sldLayoutIdLst>
  <p:transition>
    <p:wipe dir="r"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34A8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34A85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34A85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34A85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34A85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34A85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34A85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34A85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34A85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31.wmf"/><Relationship Id="rId18" Type="http://schemas.openxmlformats.org/officeDocument/2006/relationships/image" Target="../media/image35.png"/><Relationship Id="rId3" Type="http://schemas.openxmlformats.org/officeDocument/2006/relationships/image" Target="../media/image37.png"/><Relationship Id="rId21" Type="http://schemas.openxmlformats.org/officeDocument/2006/relationships/oleObject" Target="../embeddings/oleObject36.bin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32.bin"/><Relationship Id="rId1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4.bin"/><Relationship Id="rId20" Type="http://schemas.openxmlformats.org/officeDocument/2006/relationships/image" Target="../media/image33.wmf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30.wmf"/><Relationship Id="rId5" Type="http://schemas.openxmlformats.org/officeDocument/2006/relationships/image" Target="../media/image36.wmf"/><Relationship Id="rId15" Type="http://schemas.openxmlformats.org/officeDocument/2006/relationships/image" Target="../media/image32.wmf"/><Relationship Id="rId10" Type="http://schemas.openxmlformats.org/officeDocument/2006/relationships/oleObject" Target="../embeddings/oleObject31.bin"/><Relationship Id="rId19" Type="http://schemas.openxmlformats.org/officeDocument/2006/relationships/oleObject" Target="../embeddings/oleObject35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29.wmf"/><Relationship Id="rId14" Type="http://schemas.openxmlformats.org/officeDocument/2006/relationships/oleObject" Target="../embeddings/oleObject33.bin"/><Relationship Id="rId22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9.bin"/><Relationship Id="rId13" Type="http://schemas.openxmlformats.org/officeDocument/2006/relationships/image" Target="../media/image31.wmf"/><Relationship Id="rId18" Type="http://schemas.openxmlformats.org/officeDocument/2006/relationships/image" Target="../media/image35.png"/><Relationship Id="rId3" Type="http://schemas.openxmlformats.org/officeDocument/2006/relationships/image" Target="../media/image39.png"/><Relationship Id="rId21" Type="http://schemas.openxmlformats.org/officeDocument/2006/relationships/oleObject" Target="../embeddings/oleObject45.bin"/><Relationship Id="rId7" Type="http://schemas.openxmlformats.org/officeDocument/2006/relationships/image" Target="../media/image28.wmf"/><Relationship Id="rId12" Type="http://schemas.openxmlformats.org/officeDocument/2006/relationships/oleObject" Target="../embeddings/oleObject41.bin"/><Relationship Id="rId1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3.bin"/><Relationship Id="rId20" Type="http://schemas.openxmlformats.org/officeDocument/2006/relationships/image" Target="../media/image33.wmf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8.bin"/><Relationship Id="rId11" Type="http://schemas.openxmlformats.org/officeDocument/2006/relationships/image" Target="../media/image30.wmf"/><Relationship Id="rId5" Type="http://schemas.openxmlformats.org/officeDocument/2006/relationships/image" Target="../media/image38.wmf"/><Relationship Id="rId15" Type="http://schemas.openxmlformats.org/officeDocument/2006/relationships/image" Target="../media/image32.wmf"/><Relationship Id="rId10" Type="http://schemas.openxmlformats.org/officeDocument/2006/relationships/oleObject" Target="../embeddings/oleObject40.bin"/><Relationship Id="rId19" Type="http://schemas.openxmlformats.org/officeDocument/2006/relationships/oleObject" Target="../embeddings/oleObject44.bin"/><Relationship Id="rId4" Type="http://schemas.openxmlformats.org/officeDocument/2006/relationships/oleObject" Target="../embeddings/oleObject37.bin"/><Relationship Id="rId9" Type="http://schemas.openxmlformats.org/officeDocument/2006/relationships/image" Target="../media/image29.wmf"/><Relationship Id="rId14" Type="http://schemas.openxmlformats.org/officeDocument/2006/relationships/oleObject" Target="../embeddings/oleObject42.bin"/><Relationship Id="rId22" Type="http://schemas.openxmlformats.org/officeDocument/2006/relationships/image" Target="../media/image9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13" Type="http://schemas.openxmlformats.org/officeDocument/2006/relationships/image" Target="../media/image43.wmf"/><Relationship Id="rId18" Type="http://schemas.openxmlformats.org/officeDocument/2006/relationships/oleObject" Target="../embeddings/oleObject52.bin"/><Relationship Id="rId3" Type="http://schemas.openxmlformats.org/officeDocument/2006/relationships/image" Target="../media/image47.png"/><Relationship Id="rId7" Type="http://schemas.openxmlformats.org/officeDocument/2006/relationships/image" Target="../media/image40.wmf"/><Relationship Id="rId12" Type="http://schemas.openxmlformats.org/officeDocument/2006/relationships/oleObject" Target="../embeddings/oleObject49.bin"/><Relationship Id="rId17" Type="http://schemas.openxmlformats.org/officeDocument/2006/relationships/image" Target="../media/image4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1.bin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42.wmf"/><Relationship Id="rId5" Type="http://schemas.openxmlformats.org/officeDocument/2006/relationships/image" Target="../media/image49.png"/><Relationship Id="rId15" Type="http://schemas.openxmlformats.org/officeDocument/2006/relationships/image" Target="../media/image44.wmf"/><Relationship Id="rId10" Type="http://schemas.openxmlformats.org/officeDocument/2006/relationships/oleObject" Target="../embeddings/oleObject48.bin"/><Relationship Id="rId19" Type="http://schemas.openxmlformats.org/officeDocument/2006/relationships/image" Target="../media/image46.wmf"/><Relationship Id="rId4" Type="http://schemas.openxmlformats.org/officeDocument/2006/relationships/image" Target="../media/image48.png"/><Relationship Id="rId9" Type="http://schemas.openxmlformats.org/officeDocument/2006/relationships/image" Target="../media/image41.wmf"/><Relationship Id="rId14" Type="http://schemas.openxmlformats.org/officeDocument/2006/relationships/oleObject" Target="../embeddings/oleObject50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13" Type="http://schemas.openxmlformats.org/officeDocument/2006/relationships/image" Target="../media/image53.wmf"/><Relationship Id="rId18" Type="http://schemas.openxmlformats.org/officeDocument/2006/relationships/oleObject" Target="../embeddings/oleObject59.bin"/><Relationship Id="rId3" Type="http://schemas.openxmlformats.org/officeDocument/2006/relationships/image" Target="../media/image55.png"/><Relationship Id="rId7" Type="http://schemas.openxmlformats.org/officeDocument/2006/relationships/oleObject" Target="../embeddings/oleObject54.bin"/><Relationship Id="rId12" Type="http://schemas.openxmlformats.org/officeDocument/2006/relationships/oleObject" Target="../embeddings/oleObject56.bin"/><Relationship Id="rId17" Type="http://schemas.openxmlformats.org/officeDocument/2006/relationships/image" Target="../media/image5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58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50.wmf"/><Relationship Id="rId11" Type="http://schemas.openxmlformats.org/officeDocument/2006/relationships/image" Target="../media/image52.wmf"/><Relationship Id="rId5" Type="http://schemas.openxmlformats.org/officeDocument/2006/relationships/oleObject" Target="../embeddings/oleObject53.bin"/><Relationship Id="rId15" Type="http://schemas.openxmlformats.org/officeDocument/2006/relationships/image" Target="../media/image46.wmf"/><Relationship Id="rId10" Type="http://schemas.openxmlformats.org/officeDocument/2006/relationships/oleObject" Target="../embeddings/oleObject55.bin"/><Relationship Id="rId19" Type="http://schemas.openxmlformats.org/officeDocument/2006/relationships/image" Target="../media/image9.wmf"/><Relationship Id="rId4" Type="http://schemas.openxmlformats.org/officeDocument/2006/relationships/image" Target="../media/image56.png"/><Relationship Id="rId9" Type="http://schemas.openxmlformats.org/officeDocument/2006/relationships/image" Target="../media/image57.png"/><Relationship Id="rId14" Type="http://schemas.openxmlformats.org/officeDocument/2006/relationships/oleObject" Target="../embeddings/oleObject57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wmf"/><Relationship Id="rId13" Type="http://schemas.openxmlformats.org/officeDocument/2006/relationships/oleObject" Target="../embeddings/oleObject65.bin"/><Relationship Id="rId18" Type="http://schemas.openxmlformats.org/officeDocument/2006/relationships/image" Target="../media/image64.wmf"/><Relationship Id="rId3" Type="http://schemas.openxmlformats.org/officeDocument/2006/relationships/oleObject" Target="../embeddings/oleObject60.bin"/><Relationship Id="rId7" Type="http://schemas.openxmlformats.org/officeDocument/2006/relationships/oleObject" Target="../embeddings/oleObject62.bin"/><Relationship Id="rId12" Type="http://schemas.openxmlformats.org/officeDocument/2006/relationships/image" Target="../media/image62.wmf"/><Relationship Id="rId17" Type="http://schemas.openxmlformats.org/officeDocument/2006/relationships/oleObject" Target="../embeddings/oleObject6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59.wmf"/><Relationship Id="rId11" Type="http://schemas.openxmlformats.org/officeDocument/2006/relationships/oleObject" Target="../embeddings/oleObject64.bin"/><Relationship Id="rId5" Type="http://schemas.openxmlformats.org/officeDocument/2006/relationships/oleObject" Target="../embeddings/oleObject61.bin"/><Relationship Id="rId15" Type="http://schemas.openxmlformats.org/officeDocument/2006/relationships/oleObject" Target="../embeddings/oleObject66.bin"/><Relationship Id="rId10" Type="http://schemas.openxmlformats.org/officeDocument/2006/relationships/image" Target="../media/image61.wmf"/><Relationship Id="rId4" Type="http://schemas.openxmlformats.org/officeDocument/2006/relationships/image" Target="../media/image58.wmf"/><Relationship Id="rId9" Type="http://schemas.openxmlformats.org/officeDocument/2006/relationships/oleObject" Target="../embeddings/oleObject63.bin"/><Relationship Id="rId14" Type="http://schemas.openxmlformats.org/officeDocument/2006/relationships/image" Target="../media/image6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67.wmf"/><Relationship Id="rId3" Type="http://schemas.openxmlformats.org/officeDocument/2006/relationships/image" Target="../media/image69.png"/><Relationship Id="rId7" Type="http://schemas.openxmlformats.org/officeDocument/2006/relationships/image" Target="../media/image46.wmf"/><Relationship Id="rId12" Type="http://schemas.openxmlformats.org/officeDocument/2006/relationships/oleObject" Target="../embeddings/oleObject72.bin"/><Relationship Id="rId1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4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69.bin"/><Relationship Id="rId11" Type="http://schemas.openxmlformats.org/officeDocument/2006/relationships/image" Target="../media/image66.wmf"/><Relationship Id="rId5" Type="http://schemas.openxmlformats.org/officeDocument/2006/relationships/image" Target="../media/image65.wmf"/><Relationship Id="rId15" Type="http://schemas.openxmlformats.org/officeDocument/2006/relationships/image" Target="../media/image68.wmf"/><Relationship Id="rId10" Type="http://schemas.openxmlformats.org/officeDocument/2006/relationships/oleObject" Target="../embeddings/oleObject71.bin"/><Relationship Id="rId4" Type="http://schemas.openxmlformats.org/officeDocument/2006/relationships/oleObject" Target="../embeddings/oleObject68.bin"/><Relationship Id="rId9" Type="http://schemas.openxmlformats.org/officeDocument/2006/relationships/oleObject" Target="../embeddings/oleObject70.bin"/><Relationship Id="rId14" Type="http://schemas.openxmlformats.org/officeDocument/2006/relationships/oleObject" Target="../embeddings/oleObject7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7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7.bin"/><Relationship Id="rId18" Type="http://schemas.openxmlformats.org/officeDocument/2006/relationships/image" Target="../media/image15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2.wmf"/><Relationship Id="rId1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.wmf"/><Relationship Id="rId20" Type="http://schemas.openxmlformats.org/officeDocument/2006/relationships/image" Target="../media/image16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11.wmf"/><Relationship Id="rId19" Type="http://schemas.openxmlformats.org/officeDocument/2006/relationships/oleObject" Target="../embeddings/oleObject10.bin"/><Relationship Id="rId4" Type="http://schemas.openxmlformats.org/officeDocument/2006/relationships/image" Target="../media/image8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image" Target="../media/image22.wmf"/><Relationship Id="rId18" Type="http://schemas.openxmlformats.org/officeDocument/2006/relationships/image" Target="../media/image25.png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2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8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wmf"/><Relationship Id="rId11" Type="http://schemas.openxmlformats.org/officeDocument/2006/relationships/image" Target="../media/image21.wmf"/><Relationship Id="rId5" Type="http://schemas.openxmlformats.org/officeDocument/2006/relationships/oleObject" Target="../embeddings/oleObject12.bin"/><Relationship Id="rId15" Type="http://schemas.openxmlformats.org/officeDocument/2006/relationships/image" Target="../media/image23.wmf"/><Relationship Id="rId10" Type="http://schemas.openxmlformats.org/officeDocument/2006/relationships/oleObject" Target="../embeddings/oleObject15.bin"/><Relationship Id="rId19" Type="http://schemas.openxmlformats.org/officeDocument/2006/relationships/image" Target="../media/image26.png"/><Relationship Id="rId4" Type="http://schemas.openxmlformats.org/officeDocument/2006/relationships/image" Target="../media/image18.wmf"/><Relationship Id="rId9" Type="http://schemas.openxmlformats.org/officeDocument/2006/relationships/oleObject" Target="../embeddings/oleObject14.bin"/><Relationship Id="rId14" Type="http://schemas.openxmlformats.org/officeDocument/2006/relationships/oleObject" Target="../embeddings/oleObject1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image" Target="../media/image34.png"/><Relationship Id="rId18" Type="http://schemas.openxmlformats.org/officeDocument/2006/relationships/image" Target="../media/image35.png"/><Relationship Id="rId3" Type="http://schemas.openxmlformats.org/officeDocument/2006/relationships/oleObject" Target="../embeddings/oleObject19.bin"/><Relationship Id="rId21" Type="http://schemas.openxmlformats.org/officeDocument/2006/relationships/oleObject" Target="../embeddings/oleObject27.bin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31.wmf"/><Relationship Id="rId1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5.bin"/><Relationship Id="rId20" Type="http://schemas.openxmlformats.org/officeDocument/2006/relationships/image" Target="../media/image33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5" Type="http://schemas.openxmlformats.org/officeDocument/2006/relationships/image" Target="../media/image32.wmf"/><Relationship Id="rId10" Type="http://schemas.openxmlformats.org/officeDocument/2006/relationships/image" Target="../media/image30.wmf"/><Relationship Id="rId19" Type="http://schemas.openxmlformats.org/officeDocument/2006/relationships/oleObject" Target="../embeddings/oleObject26.bin"/><Relationship Id="rId4" Type="http://schemas.openxmlformats.org/officeDocument/2006/relationships/image" Target="../media/image27.wmf"/><Relationship Id="rId9" Type="http://schemas.openxmlformats.org/officeDocument/2006/relationships/oleObject" Target="../embeddings/oleObject22.bin"/><Relationship Id="rId14" Type="http://schemas.openxmlformats.org/officeDocument/2006/relationships/oleObject" Target="../embeddings/oleObject24.bin"/><Relationship Id="rId22" Type="http://schemas.openxmlformats.org/officeDocument/2006/relationships/image" Target="../media/image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Unified form for conductor roughness correction coefficients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Yuriy O. Shlepnev</a:t>
            </a:r>
          </a:p>
          <a:p>
            <a:r>
              <a:rPr lang="en-US" dirty="0" smtClean="0"/>
              <a:t>Simberian Inc.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2626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83532"/>
            <a:ext cx="3531605" cy="258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579296" cy="788987"/>
          </a:xfrm>
        </p:spPr>
        <p:txBody>
          <a:bodyPr/>
          <a:lstStyle/>
          <a:p>
            <a:r>
              <a:rPr lang="en-US" dirty="0" smtClean="0"/>
              <a:t>Multilevel Bushminskiy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1241068"/>
              </p:ext>
            </p:extLst>
          </p:nvPr>
        </p:nvGraphicFramePr>
        <p:xfrm>
          <a:off x="944563" y="1601788"/>
          <a:ext cx="2971800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11" name="Equation" r:id="rId4" imgW="2501640" imgH="533160" progId="Equation.DSMT4">
                  <p:embed/>
                </p:oleObj>
              </mc:Choice>
              <mc:Fallback>
                <p:oleObj name="Equation" r:id="rId4" imgW="250164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563" y="1601788"/>
                        <a:ext cx="2971800" cy="633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936625" y="2317589"/>
            <a:ext cx="21637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>
                <a:latin typeface="Verdana" pitchFamily="34" charset="0"/>
              </a:rPr>
              <a:t>Conductor skin-depth</a:t>
            </a: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4283968" y="2162326"/>
            <a:ext cx="464451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i="1" dirty="0" err="1" smtClean="0"/>
              <a:t>RF</a:t>
            </a:r>
            <a:r>
              <a:rPr lang="en-US" altLang="en-US" sz="1050" i="1" dirty="0" err="1" smtClean="0"/>
              <a:t>i</a:t>
            </a:r>
            <a:r>
              <a:rPr lang="en-US" altLang="en-US" sz="1050" dirty="0" smtClean="0"/>
              <a:t> - roughness factor, defines maximal growth of losses due to metal roughness (increase of surface at level </a:t>
            </a:r>
            <a:r>
              <a:rPr lang="en-US" altLang="en-US" sz="1050" i="1" dirty="0" err="1" smtClean="0"/>
              <a:t>i</a:t>
            </a:r>
            <a:r>
              <a:rPr lang="en-US" altLang="en-US" sz="1050" dirty="0" smtClean="0"/>
              <a:t>)</a:t>
            </a:r>
            <a:endParaRPr lang="en-US" altLang="en-US" sz="1000" dirty="0" smtClean="0"/>
          </a:p>
        </p:txBody>
      </p:sp>
      <p:graphicFrame>
        <p:nvGraphicFramePr>
          <p:cNvPr id="1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2235327"/>
              </p:ext>
            </p:extLst>
          </p:nvPr>
        </p:nvGraphicFramePr>
        <p:xfrm>
          <a:off x="4346575" y="1722438"/>
          <a:ext cx="26987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12" name="Equation" r:id="rId6" imgW="177480" imgH="228600" progId="Equation.DSMT4">
                  <p:embed/>
                </p:oleObj>
              </mc:Choice>
              <mc:Fallback>
                <p:oleObj name="Equation" r:id="rId6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6575" y="1722438"/>
                        <a:ext cx="26987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4633912" y="1761964"/>
            <a:ext cx="443858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 dirty="0">
                <a:latin typeface="Verdana" pitchFamily="34" charset="0"/>
              </a:rPr>
              <a:t>~ root mean square peak-to-valley </a:t>
            </a:r>
            <a:r>
              <a:rPr lang="en-US" altLang="en-US" sz="1100" dirty="0" smtClean="0">
                <a:latin typeface="Verdana" pitchFamily="34" charset="0"/>
              </a:rPr>
              <a:t>distance (SR for level </a:t>
            </a:r>
            <a:r>
              <a:rPr lang="en-US" altLang="en-US" sz="1100" i="1" dirty="0" err="1" smtClean="0">
                <a:latin typeface="Verdana" pitchFamily="34" charset="0"/>
              </a:rPr>
              <a:t>i</a:t>
            </a:r>
            <a:r>
              <a:rPr lang="en-US" altLang="en-US" sz="1100" i="1" dirty="0" smtClean="0">
                <a:latin typeface="Verdana" pitchFamily="34" charset="0"/>
              </a:rPr>
              <a:t>)</a:t>
            </a:r>
            <a:endParaRPr lang="en-US" altLang="en-US" sz="1100" dirty="0" smtClean="0">
              <a:latin typeface="Verdana" pitchFamily="34" charset="0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560388" y="5265204"/>
            <a:ext cx="826008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 i="1" dirty="0" smtClean="0"/>
              <a:t>1-level model (</a:t>
            </a:r>
            <a:r>
              <a:rPr lang="en-US" altLang="en-US" sz="1100" i="1" dirty="0" err="1" smtClean="0"/>
              <a:t>i</a:t>
            </a:r>
            <a:r>
              <a:rPr lang="en-US" altLang="en-US" sz="1100" i="1" dirty="0" smtClean="0"/>
              <a:t>=1) is published in Russian at: </a:t>
            </a:r>
            <a:r>
              <a:rPr lang="ru-RU" sz="1100" i="1" dirty="0"/>
              <a:t>Бушминский И.П., Гудков А.Г., Якубень Л.Н. Потери в несимметричной микрополосковой линии. / Вопросы радиоэлектроники.- М.: Радиотехника.- 1982.-Вып. 2.- С. 73-87</a:t>
            </a:r>
            <a:r>
              <a:rPr lang="ru-RU" sz="1100" i="1" dirty="0" smtClean="0"/>
              <a:t>.</a:t>
            </a:r>
            <a:endParaRPr lang="en-US" altLang="en-US" sz="1100" i="1" dirty="0" smtClean="0"/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608013" y="4084477"/>
            <a:ext cx="2667000" cy="496887"/>
          </a:xfrm>
          <a:prstGeom prst="rect">
            <a:avLst/>
          </a:prstGeom>
          <a:solidFill>
            <a:srgbClr val="FF0000">
              <a:alpha val="3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latin typeface="Verdana" pitchFamily="34" charset="0"/>
            </a:endParaRPr>
          </a:p>
        </p:txBody>
      </p:sp>
      <p:sp>
        <p:nvSpPr>
          <p:cNvPr id="15" name="Isosceles Triangle 14"/>
          <p:cNvSpPr/>
          <p:nvPr/>
        </p:nvSpPr>
        <p:spPr>
          <a:xfrm>
            <a:off x="608013" y="3741577"/>
            <a:ext cx="533400" cy="34290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>
            <a:off x="1141413" y="3741577"/>
            <a:ext cx="533400" cy="34290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>
            <a:off x="1674813" y="3741577"/>
            <a:ext cx="533400" cy="34290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2208213" y="3741577"/>
            <a:ext cx="533400" cy="34290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2741613" y="3741577"/>
            <a:ext cx="533400" cy="34290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889000" y="2893852"/>
            <a:ext cx="0" cy="704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98500" y="3122452"/>
            <a:ext cx="457200" cy="381000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912813" y="3281202"/>
            <a:ext cx="6858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5" idx="1"/>
            <a:endCxn id="15" idx="3"/>
          </p:cNvCxnSpPr>
          <p:nvPr/>
        </p:nvCxnSpPr>
        <p:spPr>
          <a:xfrm>
            <a:off x="741363" y="3913027"/>
            <a:ext cx="133350" cy="171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5" idx="5"/>
            <a:endCxn id="15" idx="3"/>
          </p:cNvCxnSpPr>
          <p:nvPr/>
        </p:nvCxnSpPr>
        <p:spPr>
          <a:xfrm flipH="1">
            <a:off x="874713" y="3913027"/>
            <a:ext cx="133350" cy="171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276350" y="3914614"/>
            <a:ext cx="133350" cy="171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409700" y="3906677"/>
            <a:ext cx="133350" cy="1730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809750" y="3927314"/>
            <a:ext cx="133350" cy="1730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943100" y="3927314"/>
            <a:ext cx="133350" cy="1730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336800" y="3901914"/>
            <a:ext cx="133350" cy="171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436813" y="3900327"/>
            <a:ext cx="133350" cy="171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5" idx="2"/>
            <a:endCxn id="15" idx="0"/>
          </p:cNvCxnSpPr>
          <p:nvPr/>
        </p:nvCxnSpPr>
        <p:spPr>
          <a:xfrm flipV="1">
            <a:off x="608013" y="3741577"/>
            <a:ext cx="266700" cy="3429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5" idx="0"/>
            <a:endCxn id="16" idx="2"/>
          </p:cNvCxnSpPr>
          <p:nvPr/>
        </p:nvCxnSpPr>
        <p:spPr>
          <a:xfrm>
            <a:off x="874713" y="3741577"/>
            <a:ext cx="266700" cy="3429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141413" y="3727289"/>
            <a:ext cx="266700" cy="3444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1676400" y="3746339"/>
            <a:ext cx="266700" cy="3444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217738" y="3732052"/>
            <a:ext cx="266700" cy="3444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747963" y="3736814"/>
            <a:ext cx="266700" cy="3444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411288" y="3741577"/>
            <a:ext cx="266700" cy="3429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941513" y="3754277"/>
            <a:ext cx="266700" cy="3444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471738" y="3754277"/>
            <a:ext cx="266700" cy="3444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008313" y="3741577"/>
            <a:ext cx="266700" cy="3429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056220"/>
              </p:ext>
            </p:extLst>
          </p:nvPr>
        </p:nvGraphicFramePr>
        <p:xfrm>
          <a:off x="554038" y="2608102"/>
          <a:ext cx="288925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13" name="Equation" r:id="rId8" imgW="152334" imgH="190417" progId="Equation.DSMT4">
                  <p:embed/>
                </p:oleObj>
              </mc:Choice>
              <mc:Fallback>
                <p:oleObj name="Equation" r:id="rId8" imgW="152334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8" y="2608102"/>
                        <a:ext cx="288925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4143969"/>
              </p:ext>
            </p:extLst>
          </p:nvPr>
        </p:nvGraphicFramePr>
        <p:xfrm>
          <a:off x="1103313" y="3289139"/>
          <a:ext cx="33655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14" name="Equation" r:id="rId10" imgW="177646" imgH="190335" progId="Equation.DSMT4">
                  <p:embed/>
                </p:oleObj>
              </mc:Choice>
              <mc:Fallback>
                <p:oleObj name="Equation" r:id="rId10" imgW="177646" imgH="19033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313" y="3289139"/>
                        <a:ext cx="336550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809021"/>
              </p:ext>
            </p:extLst>
          </p:nvPr>
        </p:nvGraphicFramePr>
        <p:xfrm>
          <a:off x="1219200" y="2884327"/>
          <a:ext cx="312738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15" name="Equation" r:id="rId12" imgW="164957" imgH="190335" progId="Equation.DSMT4">
                  <p:embed/>
                </p:oleObj>
              </mc:Choice>
              <mc:Fallback>
                <p:oleObj name="Equation" r:id="rId12" imgW="164957" imgH="19033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884327"/>
                        <a:ext cx="312738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4"/>
          <p:cNvSpPr txBox="1">
            <a:spLocks noChangeArrowheads="1"/>
          </p:cNvSpPr>
          <p:nvPr/>
        </p:nvSpPr>
        <p:spPr bwMode="auto">
          <a:xfrm>
            <a:off x="1674813" y="3076414"/>
            <a:ext cx="22098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/>
              <a:t>Plane wave outside </a:t>
            </a:r>
          </a:p>
        </p:txBody>
      </p:sp>
      <p:sp>
        <p:nvSpPr>
          <p:cNvPr id="45" name="Oval 44"/>
          <p:cNvSpPr/>
          <p:nvPr/>
        </p:nvSpPr>
        <p:spPr>
          <a:xfrm>
            <a:off x="696913" y="3881277"/>
            <a:ext cx="68262" cy="6826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990600" y="3886039"/>
            <a:ext cx="68263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239838" y="3879689"/>
            <a:ext cx="68262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1524000" y="3859052"/>
            <a:ext cx="68263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771650" y="3893977"/>
            <a:ext cx="68263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049463" y="3893977"/>
            <a:ext cx="68262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293938" y="3873339"/>
            <a:ext cx="66675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541588" y="3865402"/>
            <a:ext cx="66675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2876550" y="3917789"/>
            <a:ext cx="133350" cy="171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3009900" y="3917789"/>
            <a:ext cx="133350" cy="171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2832100" y="3886039"/>
            <a:ext cx="68263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125788" y="3890802"/>
            <a:ext cx="68262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TextBox 58"/>
          <p:cNvSpPr txBox="1">
            <a:spLocks noChangeArrowheads="1"/>
          </p:cNvSpPr>
          <p:nvPr/>
        </p:nvSpPr>
        <p:spPr bwMode="auto">
          <a:xfrm>
            <a:off x="608013" y="4124164"/>
            <a:ext cx="2895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/>
              <a:t>“Absorption” by the surface</a:t>
            </a:r>
          </a:p>
        </p:txBody>
      </p:sp>
      <p:graphicFrame>
        <p:nvGraphicFramePr>
          <p:cNvPr id="59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551281"/>
              </p:ext>
            </p:extLst>
          </p:nvPr>
        </p:nvGraphicFramePr>
        <p:xfrm>
          <a:off x="5472113" y="3178175"/>
          <a:ext cx="806450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16" name="Equation" r:id="rId14" imgW="583947" imgH="203112" progId="Equation.DSMT4">
                  <p:embed/>
                </p:oleObj>
              </mc:Choice>
              <mc:Fallback>
                <p:oleObj name="Equation" r:id="rId14" imgW="583947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2113" y="3178175"/>
                        <a:ext cx="806450" cy="27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61"/>
          <p:cNvSpPr txBox="1">
            <a:spLocks noChangeArrowheads="1"/>
          </p:cNvSpPr>
          <p:nvPr/>
        </p:nvSpPr>
        <p:spPr bwMode="auto">
          <a:xfrm>
            <a:off x="7344308" y="3559328"/>
            <a:ext cx="12961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 dirty="0" smtClean="0"/>
              <a:t>RF=2</a:t>
            </a:r>
            <a:endParaRPr lang="en-US" altLang="en-US" sz="1600" i="1" dirty="0"/>
          </a:p>
        </p:txBody>
      </p:sp>
      <p:sp>
        <p:nvSpPr>
          <p:cNvPr id="61" name="TextBox 91"/>
          <p:cNvSpPr txBox="1">
            <a:spLocks noChangeArrowheads="1"/>
          </p:cNvSpPr>
          <p:nvPr/>
        </p:nvSpPr>
        <p:spPr bwMode="auto">
          <a:xfrm>
            <a:off x="6615113" y="3025928"/>
            <a:ext cx="6810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 dirty="0"/>
              <a:t>RF=3</a:t>
            </a:r>
          </a:p>
        </p:txBody>
      </p:sp>
      <p:sp>
        <p:nvSpPr>
          <p:cNvPr id="62" name="TextBox 92"/>
          <p:cNvSpPr txBox="1">
            <a:spLocks noChangeArrowheads="1"/>
          </p:cNvSpPr>
          <p:nvPr/>
        </p:nvSpPr>
        <p:spPr bwMode="auto">
          <a:xfrm>
            <a:off x="7224713" y="4016528"/>
            <a:ext cx="8334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/>
              <a:t>RF=1.5</a:t>
            </a:r>
          </a:p>
        </p:txBody>
      </p:sp>
      <p:sp>
        <p:nvSpPr>
          <p:cNvPr id="63" name="TextBox 93"/>
          <p:cNvSpPr txBox="1">
            <a:spLocks noChangeArrowheads="1"/>
          </p:cNvSpPr>
          <p:nvPr/>
        </p:nvSpPr>
        <p:spPr bwMode="auto">
          <a:xfrm>
            <a:off x="6980820" y="4952975"/>
            <a:ext cx="137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Frequency, Hz</a:t>
            </a:r>
          </a:p>
        </p:txBody>
      </p:sp>
      <p:cxnSp>
        <p:nvCxnSpPr>
          <p:cNvPr id="64" name="Straight Connector 63"/>
          <p:cNvCxnSpPr/>
          <p:nvPr/>
        </p:nvCxnSpPr>
        <p:spPr>
          <a:xfrm>
            <a:off x="401638" y="3741577"/>
            <a:ext cx="495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412750" y="4105115"/>
            <a:ext cx="28257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6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197675"/>
              </p:ext>
            </p:extLst>
          </p:nvPr>
        </p:nvGraphicFramePr>
        <p:xfrm>
          <a:off x="334963" y="3722527"/>
          <a:ext cx="266700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17" name="Equation" r:id="rId16" imgW="177480" imgH="228600" progId="Equation.DSMT4">
                  <p:embed/>
                </p:oleObj>
              </mc:Choice>
              <mc:Fallback>
                <p:oleObj name="Equation" r:id="rId16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963" y="3722527"/>
                        <a:ext cx="266700" cy="34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TextBox 90"/>
          <p:cNvSpPr txBox="1">
            <a:spLocks noChangeArrowheads="1"/>
          </p:cNvSpPr>
          <p:nvPr/>
        </p:nvSpPr>
        <p:spPr bwMode="auto">
          <a:xfrm>
            <a:off x="836613" y="1268760"/>
            <a:ext cx="716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 smtClean="0"/>
              <a:t>Multiplicative form:</a:t>
            </a:r>
            <a:endParaRPr lang="en-US" altLang="en-US" dirty="0"/>
          </a:p>
        </p:txBody>
      </p:sp>
      <p:cxnSp>
        <p:nvCxnSpPr>
          <p:cNvPr id="68" name="Straight Connector 67"/>
          <p:cNvCxnSpPr/>
          <p:nvPr/>
        </p:nvCxnSpPr>
        <p:spPr>
          <a:xfrm>
            <a:off x="5248085" y="4352316"/>
            <a:ext cx="2654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5243513" y="3843491"/>
            <a:ext cx="2654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103"/>
          <p:cNvSpPr txBox="1">
            <a:spLocks noChangeArrowheads="1"/>
          </p:cNvSpPr>
          <p:nvPr/>
        </p:nvSpPr>
        <p:spPr bwMode="auto">
          <a:xfrm>
            <a:off x="608013" y="4581364"/>
            <a:ext cx="3443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/>
              <a:t>Bumps are much smaller than wavelength!</a:t>
            </a:r>
          </a:p>
        </p:txBody>
      </p:sp>
      <p:sp>
        <p:nvSpPr>
          <p:cNvPr id="71" name="Oval 70"/>
          <p:cNvSpPr/>
          <p:nvPr/>
        </p:nvSpPr>
        <p:spPr>
          <a:xfrm>
            <a:off x="2671763" y="3639183"/>
            <a:ext cx="747712" cy="601662"/>
          </a:xfrm>
          <a:prstGeom prst="ellipse">
            <a:avLst/>
          </a:prstGeom>
          <a:noFill/>
          <a:ln>
            <a:solidFill>
              <a:schemeClr val="accent1">
                <a:shade val="95000"/>
                <a:satMod val="105000"/>
                <a:alpha val="39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11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7093">
            <a:off x="4055955" y="4028674"/>
            <a:ext cx="657505" cy="19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11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0685">
            <a:off x="3484793" y="4025326"/>
            <a:ext cx="657505" cy="19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4" name="Straight Arrow Connector 73"/>
          <p:cNvCxnSpPr/>
          <p:nvPr/>
        </p:nvCxnSpPr>
        <p:spPr>
          <a:xfrm>
            <a:off x="3275013" y="3819365"/>
            <a:ext cx="382587" cy="1738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5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4148617"/>
              </p:ext>
            </p:extLst>
          </p:nvPr>
        </p:nvGraphicFramePr>
        <p:xfrm>
          <a:off x="3854202" y="3523296"/>
          <a:ext cx="2857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18" name="Equation" r:id="rId19" imgW="190440" imgH="228600" progId="Equation.DSMT4">
                  <p:embed/>
                </p:oleObj>
              </mc:Choice>
              <mc:Fallback>
                <p:oleObj name="Equation" r:id="rId19" imgW="1904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4202" y="3523296"/>
                        <a:ext cx="2857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Oval 75"/>
          <p:cNvSpPr/>
          <p:nvPr/>
        </p:nvSpPr>
        <p:spPr>
          <a:xfrm>
            <a:off x="3466307" y="3598702"/>
            <a:ext cx="1224124" cy="982661"/>
          </a:xfrm>
          <a:prstGeom prst="ellipse">
            <a:avLst/>
          </a:prstGeom>
          <a:noFill/>
          <a:ln>
            <a:solidFill>
              <a:schemeClr val="accent1">
                <a:shade val="95000"/>
                <a:satMod val="105000"/>
                <a:alpha val="39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/>
          <p:nvPr/>
        </p:nvCxnSpPr>
        <p:spPr bwMode="auto">
          <a:xfrm flipH="1" flipV="1">
            <a:off x="3982220" y="3817715"/>
            <a:ext cx="133972" cy="1467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 flipH="1" flipV="1">
            <a:off x="4149996" y="3786283"/>
            <a:ext cx="133972" cy="1467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082225"/>
              </p:ext>
            </p:extLst>
          </p:nvPr>
        </p:nvGraphicFramePr>
        <p:xfrm>
          <a:off x="2663068" y="2265946"/>
          <a:ext cx="1512888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19" name="Equation" r:id="rId21" imgW="1257300" imgH="279400" progId="Equation.DSMT4">
                  <p:embed/>
                </p:oleObj>
              </mc:Choice>
              <mc:Fallback>
                <p:oleObj name="Equation" r:id="rId21" imgW="1257300" imgH="2794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3068" y="2265946"/>
                        <a:ext cx="1512888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Rectangle 79"/>
          <p:cNvSpPr/>
          <p:nvPr/>
        </p:nvSpPr>
        <p:spPr bwMode="auto">
          <a:xfrm>
            <a:off x="2663788" y="1628800"/>
            <a:ext cx="1141782" cy="602220"/>
          </a:xfrm>
          <a:prstGeom prst="rect">
            <a:avLst/>
          </a:prstGeom>
          <a:solidFill>
            <a:schemeClr val="accent1">
              <a:alpha val="1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55650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44" y="2672916"/>
            <a:ext cx="3567849" cy="260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579296" cy="788987"/>
          </a:xfrm>
        </p:spPr>
        <p:txBody>
          <a:bodyPr/>
          <a:lstStyle/>
          <a:p>
            <a:r>
              <a:rPr lang="en-US" dirty="0" smtClean="0"/>
              <a:t>Multilevel Modified Groiss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2862777"/>
              </p:ext>
            </p:extLst>
          </p:nvPr>
        </p:nvGraphicFramePr>
        <p:xfrm>
          <a:off x="801688" y="1557338"/>
          <a:ext cx="325913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92" name="Equation" r:id="rId4" imgW="2743200" imgH="609480" progId="Equation.DSMT4">
                  <p:embed/>
                </p:oleObj>
              </mc:Choice>
              <mc:Fallback>
                <p:oleObj name="Equation" r:id="rId4" imgW="274320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688" y="1557338"/>
                        <a:ext cx="3259137" cy="72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936625" y="2317589"/>
            <a:ext cx="21637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>
                <a:latin typeface="Verdana" pitchFamily="34" charset="0"/>
              </a:rPr>
              <a:t>Conductor skin-depth</a:t>
            </a: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4283968" y="2162326"/>
            <a:ext cx="464451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i="1" dirty="0" err="1" smtClean="0"/>
              <a:t>RF</a:t>
            </a:r>
            <a:r>
              <a:rPr lang="en-US" altLang="en-US" sz="1050" i="1" dirty="0" err="1" smtClean="0"/>
              <a:t>i</a:t>
            </a:r>
            <a:r>
              <a:rPr lang="en-US" altLang="en-US" sz="1050" dirty="0" smtClean="0"/>
              <a:t> - roughness factor, defines maximal growth of losses due to metal roughness (increase of surface at level </a:t>
            </a:r>
            <a:r>
              <a:rPr lang="en-US" altLang="en-US" sz="1050" i="1" dirty="0" err="1" smtClean="0"/>
              <a:t>i</a:t>
            </a:r>
            <a:r>
              <a:rPr lang="en-US" altLang="en-US" sz="1050" dirty="0" smtClean="0"/>
              <a:t>)</a:t>
            </a:r>
            <a:endParaRPr lang="en-US" altLang="en-US" sz="1000" dirty="0" smtClean="0"/>
          </a:p>
        </p:txBody>
      </p:sp>
      <p:graphicFrame>
        <p:nvGraphicFramePr>
          <p:cNvPr id="1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4821190"/>
              </p:ext>
            </p:extLst>
          </p:nvPr>
        </p:nvGraphicFramePr>
        <p:xfrm>
          <a:off x="4346575" y="1722438"/>
          <a:ext cx="26987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93" name="Equation" r:id="rId6" imgW="177480" imgH="228600" progId="Equation.DSMT4">
                  <p:embed/>
                </p:oleObj>
              </mc:Choice>
              <mc:Fallback>
                <p:oleObj name="Equation" r:id="rId6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6575" y="1722438"/>
                        <a:ext cx="26987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4633912" y="1761964"/>
            <a:ext cx="443858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 dirty="0">
                <a:latin typeface="Verdana" pitchFamily="34" charset="0"/>
              </a:rPr>
              <a:t>~ root mean square peak-to-valley </a:t>
            </a:r>
            <a:r>
              <a:rPr lang="en-US" altLang="en-US" sz="1100" dirty="0" smtClean="0">
                <a:latin typeface="Verdana" pitchFamily="34" charset="0"/>
              </a:rPr>
              <a:t>distance (SR for level </a:t>
            </a:r>
            <a:r>
              <a:rPr lang="en-US" altLang="en-US" sz="1100" i="1" dirty="0" err="1" smtClean="0">
                <a:latin typeface="Verdana" pitchFamily="34" charset="0"/>
              </a:rPr>
              <a:t>i</a:t>
            </a:r>
            <a:r>
              <a:rPr lang="en-US" altLang="en-US" sz="1100" i="1" dirty="0" smtClean="0">
                <a:latin typeface="Verdana" pitchFamily="34" charset="0"/>
              </a:rPr>
              <a:t>)</a:t>
            </a:r>
            <a:endParaRPr lang="en-US" altLang="en-US" sz="1100" dirty="0" smtClean="0">
              <a:latin typeface="Verdana" pitchFamily="34" charset="0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560388" y="5241380"/>
            <a:ext cx="8260084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 i="1" dirty="0" smtClean="0"/>
              <a:t>1-level model (</a:t>
            </a:r>
            <a:r>
              <a:rPr lang="en-US" altLang="en-US" sz="1100" i="1" dirty="0" err="1" smtClean="0"/>
              <a:t>i</a:t>
            </a:r>
            <a:r>
              <a:rPr lang="en-US" altLang="en-US" sz="1100" i="1" dirty="0" smtClean="0"/>
              <a:t>=1) with RF=2 is proposed in: </a:t>
            </a:r>
            <a:r>
              <a:rPr lang="en-US" altLang="en-US" sz="1100" i="1" dirty="0"/>
              <a:t>S. Groiss, I. </a:t>
            </a:r>
            <a:r>
              <a:rPr lang="en-US" altLang="en-US" sz="1100" i="1" dirty="0" err="1" smtClean="0"/>
              <a:t>Bardi</a:t>
            </a:r>
            <a:r>
              <a:rPr lang="en-US" altLang="en-US" sz="1100" i="1" dirty="0"/>
              <a:t>, O. Biro, K. </a:t>
            </a:r>
            <a:r>
              <a:rPr lang="en-US" altLang="en-US" sz="1100" i="1" dirty="0" err="1"/>
              <a:t>Preis</a:t>
            </a:r>
            <a:r>
              <a:rPr lang="en-US" altLang="en-US" sz="1100" i="1" dirty="0"/>
              <a:t> and K.R. Richter, Parameters of </a:t>
            </a:r>
            <a:r>
              <a:rPr lang="en-US" altLang="en-US" sz="1100" i="1" dirty="0" err="1"/>
              <a:t>Lossy</a:t>
            </a:r>
            <a:r>
              <a:rPr lang="en-US" altLang="en-US" sz="1100" i="1" dirty="0"/>
              <a:t> Cavity Resonators Calculated by Finite Element Method, IEEE Transaction on Magnetics, Vol.32, </a:t>
            </a:r>
            <a:r>
              <a:rPr lang="en-US" altLang="en-US" sz="1100" i="1" dirty="0" smtClean="0"/>
              <a:t>No.3, 1996, p. 894-897.</a:t>
            </a:r>
            <a:br>
              <a:rPr lang="en-US" altLang="en-US" sz="1100" i="1" dirty="0" smtClean="0"/>
            </a:br>
            <a:endParaRPr lang="en-US" altLang="en-US" sz="1100" i="1" dirty="0" smtClean="0"/>
          </a:p>
          <a:p>
            <a:pPr eaLnBrk="1" hangingPunct="1"/>
            <a:r>
              <a:rPr lang="en-US" altLang="en-US" sz="1400" b="1" i="1" dirty="0" smtClean="0"/>
              <a:t>1-level model with RF=2 is the Groiss model used in HFSS</a:t>
            </a:r>
            <a:endParaRPr lang="en-US" altLang="en-US" sz="1200" b="1" dirty="0"/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608013" y="4084477"/>
            <a:ext cx="2667000" cy="496887"/>
          </a:xfrm>
          <a:prstGeom prst="rect">
            <a:avLst/>
          </a:prstGeom>
          <a:solidFill>
            <a:srgbClr val="FF0000">
              <a:alpha val="3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latin typeface="Verdana" pitchFamily="34" charset="0"/>
            </a:endParaRPr>
          </a:p>
        </p:txBody>
      </p:sp>
      <p:sp>
        <p:nvSpPr>
          <p:cNvPr id="15" name="Isosceles Triangle 14"/>
          <p:cNvSpPr/>
          <p:nvPr/>
        </p:nvSpPr>
        <p:spPr>
          <a:xfrm>
            <a:off x="608013" y="3741577"/>
            <a:ext cx="533400" cy="34290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>
            <a:off x="1141413" y="3741577"/>
            <a:ext cx="533400" cy="34290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>
            <a:off x="1674813" y="3741577"/>
            <a:ext cx="533400" cy="34290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2208213" y="3741577"/>
            <a:ext cx="533400" cy="34290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2741613" y="3741577"/>
            <a:ext cx="533400" cy="34290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889000" y="2893852"/>
            <a:ext cx="0" cy="704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98500" y="3122452"/>
            <a:ext cx="457200" cy="381000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912813" y="3281202"/>
            <a:ext cx="6858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5" idx="1"/>
            <a:endCxn id="15" idx="3"/>
          </p:cNvCxnSpPr>
          <p:nvPr/>
        </p:nvCxnSpPr>
        <p:spPr>
          <a:xfrm>
            <a:off x="741363" y="3913027"/>
            <a:ext cx="133350" cy="171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5" idx="5"/>
            <a:endCxn id="15" idx="3"/>
          </p:cNvCxnSpPr>
          <p:nvPr/>
        </p:nvCxnSpPr>
        <p:spPr>
          <a:xfrm flipH="1">
            <a:off x="874713" y="3913027"/>
            <a:ext cx="133350" cy="171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276350" y="3914614"/>
            <a:ext cx="133350" cy="171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409700" y="3906677"/>
            <a:ext cx="133350" cy="1730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809750" y="3927314"/>
            <a:ext cx="133350" cy="1730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943100" y="3927314"/>
            <a:ext cx="133350" cy="1730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336800" y="3901914"/>
            <a:ext cx="133350" cy="171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436813" y="3900327"/>
            <a:ext cx="133350" cy="171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5" idx="2"/>
            <a:endCxn id="15" idx="0"/>
          </p:cNvCxnSpPr>
          <p:nvPr/>
        </p:nvCxnSpPr>
        <p:spPr>
          <a:xfrm flipV="1">
            <a:off x="608013" y="3741577"/>
            <a:ext cx="266700" cy="3429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5" idx="0"/>
            <a:endCxn id="16" idx="2"/>
          </p:cNvCxnSpPr>
          <p:nvPr/>
        </p:nvCxnSpPr>
        <p:spPr>
          <a:xfrm>
            <a:off x="874713" y="3741577"/>
            <a:ext cx="266700" cy="3429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141413" y="3727289"/>
            <a:ext cx="266700" cy="3444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1676400" y="3746339"/>
            <a:ext cx="266700" cy="3444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217738" y="3732052"/>
            <a:ext cx="266700" cy="3444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747963" y="3736814"/>
            <a:ext cx="266700" cy="3444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411288" y="3741577"/>
            <a:ext cx="266700" cy="3429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941513" y="3754277"/>
            <a:ext cx="266700" cy="3444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471738" y="3754277"/>
            <a:ext cx="266700" cy="3444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008313" y="3741577"/>
            <a:ext cx="266700" cy="3429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2137465"/>
              </p:ext>
            </p:extLst>
          </p:nvPr>
        </p:nvGraphicFramePr>
        <p:xfrm>
          <a:off x="554038" y="2608102"/>
          <a:ext cx="288925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94" name="Equation" r:id="rId8" imgW="152334" imgH="190417" progId="Equation.DSMT4">
                  <p:embed/>
                </p:oleObj>
              </mc:Choice>
              <mc:Fallback>
                <p:oleObj name="Equation" r:id="rId8" imgW="152334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8" y="2608102"/>
                        <a:ext cx="288925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4375273"/>
              </p:ext>
            </p:extLst>
          </p:nvPr>
        </p:nvGraphicFramePr>
        <p:xfrm>
          <a:off x="1103313" y="3289139"/>
          <a:ext cx="33655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95" name="Equation" r:id="rId10" imgW="177646" imgH="190335" progId="Equation.DSMT4">
                  <p:embed/>
                </p:oleObj>
              </mc:Choice>
              <mc:Fallback>
                <p:oleObj name="Equation" r:id="rId10" imgW="177646" imgH="19033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313" y="3289139"/>
                        <a:ext cx="336550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9382178"/>
              </p:ext>
            </p:extLst>
          </p:nvPr>
        </p:nvGraphicFramePr>
        <p:xfrm>
          <a:off x="1219200" y="2884327"/>
          <a:ext cx="312738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96" name="Equation" r:id="rId12" imgW="164957" imgH="190335" progId="Equation.DSMT4">
                  <p:embed/>
                </p:oleObj>
              </mc:Choice>
              <mc:Fallback>
                <p:oleObj name="Equation" r:id="rId12" imgW="164957" imgH="19033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884327"/>
                        <a:ext cx="312738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4"/>
          <p:cNvSpPr txBox="1">
            <a:spLocks noChangeArrowheads="1"/>
          </p:cNvSpPr>
          <p:nvPr/>
        </p:nvSpPr>
        <p:spPr bwMode="auto">
          <a:xfrm>
            <a:off x="1674813" y="3076414"/>
            <a:ext cx="22098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/>
              <a:t>Plane wave outside </a:t>
            </a:r>
          </a:p>
        </p:txBody>
      </p:sp>
      <p:sp>
        <p:nvSpPr>
          <p:cNvPr id="45" name="Oval 44"/>
          <p:cNvSpPr/>
          <p:nvPr/>
        </p:nvSpPr>
        <p:spPr>
          <a:xfrm>
            <a:off x="696913" y="3881277"/>
            <a:ext cx="68262" cy="6826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990600" y="3886039"/>
            <a:ext cx="68263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239838" y="3879689"/>
            <a:ext cx="68262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1524000" y="3859052"/>
            <a:ext cx="68263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771650" y="3893977"/>
            <a:ext cx="68263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049463" y="3893977"/>
            <a:ext cx="68262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293938" y="3873339"/>
            <a:ext cx="66675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541588" y="3865402"/>
            <a:ext cx="66675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2876550" y="3917789"/>
            <a:ext cx="133350" cy="171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3009900" y="3917789"/>
            <a:ext cx="133350" cy="171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2832100" y="3886039"/>
            <a:ext cx="68263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125788" y="3890802"/>
            <a:ext cx="68262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TextBox 58"/>
          <p:cNvSpPr txBox="1">
            <a:spLocks noChangeArrowheads="1"/>
          </p:cNvSpPr>
          <p:nvPr/>
        </p:nvSpPr>
        <p:spPr bwMode="auto">
          <a:xfrm>
            <a:off x="608013" y="4124164"/>
            <a:ext cx="2895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/>
              <a:t>“Absorption” by the surface</a:t>
            </a:r>
          </a:p>
        </p:txBody>
      </p:sp>
      <p:graphicFrame>
        <p:nvGraphicFramePr>
          <p:cNvPr id="59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8043971"/>
              </p:ext>
            </p:extLst>
          </p:nvPr>
        </p:nvGraphicFramePr>
        <p:xfrm>
          <a:off x="5472113" y="3178328"/>
          <a:ext cx="806450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97" name="Equation" r:id="rId14" imgW="583947" imgH="203112" progId="Equation.DSMT4">
                  <p:embed/>
                </p:oleObj>
              </mc:Choice>
              <mc:Fallback>
                <p:oleObj name="Equation" r:id="rId14" imgW="583947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2113" y="3178328"/>
                        <a:ext cx="806450" cy="27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61"/>
          <p:cNvSpPr txBox="1">
            <a:spLocks noChangeArrowheads="1"/>
          </p:cNvSpPr>
          <p:nvPr/>
        </p:nvSpPr>
        <p:spPr bwMode="auto">
          <a:xfrm>
            <a:off x="7344308" y="3559328"/>
            <a:ext cx="17281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 dirty="0" smtClean="0"/>
              <a:t>RF=2 – original</a:t>
            </a:r>
            <a:br>
              <a:rPr lang="en-US" altLang="en-US" sz="1600" i="1" dirty="0" smtClean="0"/>
            </a:br>
            <a:r>
              <a:rPr lang="en-US" altLang="en-US" sz="1600" i="1" dirty="0" smtClean="0"/>
              <a:t>             Groiss</a:t>
            </a:r>
            <a:endParaRPr lang="en-US" altLang="en-US" sz="1600" i="1" dirty="0"/>
          </a:p>
        </p:txBody>
      </p:sp>
      <p:sp>
        <p:nvSpPr>
          <p:cNvPr id="61" name="TextBox 91"/>
          <p:cNvSpPr txBox="1">
            <a:spLocks noChangeArrowheads="1"/>
          </p:cNvSpPr>
          <p:nvPr/>
        </p:nvSpPr>
        <p:spPr bwMode="auto">
          <a:xfrm>
            <a:off x="6615113" y="3025928"/>
            <a:ext cx="6810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 dirty="0"/>
              <a:t>RF=3</a:t>
            </a:r>
          </a:p>
        </p:txBody>
      </p:sp>
      <p:sp>
        <p:nvSpPr>
          <p:cNvPr id="62" name="TextBox 92"/>
          <p:cNvSpPr txBox="1">
            <a:spLocks noChangeArrowheads="1"/>
          </p:cNvSpPr>
          <p:nvPr/>
        </p:nvSpPr>
        <p:spPr bwMode="auto">
          <a:xfrm>
            <a:off x="7224713" y="4016528"/>
            <a:ext cx="8334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 dirty="0"/>
              <a:t>RF=1.5</a:t>
            </a:r>
          </a:p>
        </p:txBody>
      </p:sp>
      <p:sp>
        <p:nvSpPr>
          <p:cNvPr id="63" name="TextBox 93"/>
          <p:cNvSpPr txBox="1">
            <a:spLocks noChangeArrowheads="1"/>
          </p:cNvSpPr>
          <p:nvPr/>
        </p:nvSpPr>
        <p:spPr bwMode="auto">
          <a:xfrm>
            <a:off x="7016824" y="5013176"/>
            <a:ext cx="137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 dirty="0"/>
              <a:t>Frequency, Hz</a:t>
            </a:r>
          </a:p>
        </p:txBody>
      </p:sp>
      <p:cxnSp>
        <p:nvCxnSpPr>
          <p:cNvPr id="64" name="Straight Connector 63"/>
          <p:cNvCxnSpPr/>
          <p:nvPr/>
        </p:nvCxnSpPr>
        <p:spPr>
          <a:xfrm>
            <a:off x="401638" y="3741577"/>
            <a:ext cx="495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412750" y="4105115"/>
            <a:ext cx="28257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6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8331865"/>
              </p:ext>
            </p:extLst>
          </p:nvPr>
        </p:nvGraphicFramePr>
        <p:xfrm>
          <a:off x="334963" y="3722527"/>
          <a:ext cx="266700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98" name="Equation" r:id="rId16" imgW="177480" imgH="228600" progId="Equation.DSMT4">
                  <p:embed/>
                </p:oleObj>
              </mc:Choice>
              <mc:Fallback>
                <p:oleObj name="Equation" r:id="rId16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963" y="3722527"/>
                        <a:ext cx="266700" cy="34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TextBox 90"/>
          <p:cNvSpPr txBox="1">
            <a:spLocks noChangeArrowheads="1"/>
          </p:cNvSpPr>
          <p:nvPr/>
        </p:nvSpPr>
        <p:spPr bwMode="auto">
          <a:xfrm>
            <a:off x="793576" y="1232756"/>
            <a:ext cx="716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 smtClean="0"/>
              <a:t>Multiplicative form:  </a:t>
            </a:r>
            <a:endParaRPr lang="en-US" altLang="en-US" dirty="0"/>
          </a:p>
        </p:txBody>
      </p:sp>
      <p:cxnSp>
        <p:nvCxnSpPr>
          <p:cNvPr id="68" name="Straight Connector 67"/>
          <p:cNvCxnSpPr/>
          <p:nvPr/>
        </p:nvCxnSpPr>
        <p:spPr>
          <a:xfrm>
            <a:off x="5248085" y="4366032"/>
            <a:ext cx="2654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5243513" y="3843491"/>
            <a:ext cx="2654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103"/>
          <p:cNvSpPr txBox="1">
            <a:spLocks noChangeArrowheads="1"/>
          </p:cNvSpPr>
          <p:nvPr/>
        </p:nvSpPr>
        <p:spPr bwMode="auto">
          <a:xfrm>
            <a:off x="608013" y="4581364"/>
            <a:ext cx="3443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/>
              <a:t>Bumps are much smaller than wavelength!</a:t>
            </a:r>
          </a:p>
        </p:txBody>
      </p:sp>
      <p:sp>
        <p:nvSpPr>
          <p:cNvPr id="71" name="Oval 70"/>
          <p:cNvSpPr/>
          <p:nvPr/>
        </p:nvSpPr>
        <p:spPr>
          <a:xfrm>
            <a:off x="2671763" y="3639183"/>
            <a:ext cx="747712" cy="601662"/>
          </a:xfrm>
          <a:prstGeom prst="ellipse">
            <a:avLst/>
          </a:prstGeom>
          <a:noFill/>
          <a:ln>
            <a:solidFill>
              <a:schemeClr val="accent1">
                <a:shade val="95000"/>
                <a:satMod val="105000"/>
                <a:alpha val="39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11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7093">
            <a:off x="4055955" y="4028674"/>
            <a:ext cx="657505" cy="19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11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0685">
            <a:off x="3484793" y="4025326"/>
            <a:ext cx="657505" cy="19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4" name="Straight Arrow Connector 73"/>
          <p:cNvCxnSpPr/>
          <p:nvPr/>
        </p:nvCxnSpPr>
        <p:spPr>
          <a:xfrm>
            <a:off x="3275013" y="3819365"/>
            <a:ext cx="382587" cy="1738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5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8676351"/>
              </p:ext>
            </p:extLst>
          </p:nvPr>
        </p:nvGraphicFramePr>
        <p:xfrm>
          <a:off x="3854202" y="3523296"/>
          <a:ext cx="2857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99" name="Equation" r:id="rId19" imgW="190440" imgH="228600" progId="Equation.DSMT4">
                  <p:embed/>
                </p:oleObj>
              </mc:Choice>
              <mc:Fallback>
                <p:oleObj name="Equation" r:id="rId19" imgW="1904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4202" y="3523296"/>
                        <a:ext cx="2857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Oval 75"/>
          <p:cNvSpPr/>
          <p:nvPr/>
        </p:nvSpPr>
        <p:spPr>
          <a:xfrm>
            <a:off x="3466306" y="3598702"/>
            <a:ext cx="1334293" cy="982661"/>
          </a:xfrm>
          <a:prstGeom prst="ellipse">
            <a:avLst/>
          </a:prstGeom>
          <a:noFill/>
          <a:ln>
            <a:solidFill>
              <a:schemeClr val="accent1">
                <a:shade val="95000"/>
                <a:satMod val="105000"/>
                <a:alpha val="39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/>
          <p:nvPr/>
        </p:nvCxnSpPr>
        <p:spPr bwMode="auto">
          <a:xfrm flipH="1" flipV="1">
            <a:off x="3982220" y="3817715"/>
            <a:ext cx="133972" cy="1467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 flipH="1" flipV="1">
            <a:off x="4149996" y="3786283"/>
            <a:ext cx="133972" cy="1467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9107761"/>
              </p:ext>
            </p:extLst>
          </p:nvPr>
        </p:nvGraphicFramePr>
        <p:xfrm>
          <a:off x="2629995" y="2281077"/>
          <a:ext cx="1512888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00" name="Equation" r:id="rId21" imgW="1257300" imgH="279400" progId="Equation.DSMT4">
                  <p:embed/>
                </p:oleObj>
              </mc:Choice>
              <mc:Fallback>
                <p:oleObj name="Equation" r:id="rId21" imgW="1257300" imgH="2794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9995" y="2281077"/>
                        <a:ext cx="1512888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Rectangle 79"/>
          <p:cNvSpPr/>
          <p:nvPr/>
        </p:nvSpPr>
        <p:spPr bwMode="auto">
          <a:xfrm>
            <a:off x="2519772" y="1628800"/>
            <a:ext cx="1404156" cy="602220"/>
          </a:xfrm>
          <a:prstGeom prst="rect">
            <a:avLst/>
          </a:prstGeom>
          <a:solidFill>
            <a:schemeClr val="accent1">
              <a:alpha val="1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08152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99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036" y="2790800"/>
            <a:ext cx="4094991" cy="2942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Multilevel Hemispherical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39552" y="2104836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 smtClean="0"/>
              <a:t>S</a:t>
            </a:r>
            <a:r>
              <a:rPr lang="en-US" sz="900" i="1" dirty="0"/>
              <a:t>. Hall, S. G. </a:t>
            </a:r>
            <a:r>
              <a:rPr lang="en-US" sz="900" i="1" dirty="0" err="1"/>
              <a:t>Pytel</a:t>
            </a:r>
            <a:r>
              <a:rPr lang="en-US" sz="900" i="1" dirty="0"/>
              <a:t>, P. G. </a:t>
            </a:r>
            <a:r>
              <a:rPr lang="en-US" sz="900" i="1" dirty="0" err="1"/>
              <a:t>Huray,D</a:t>
            </a:r>
            <a:r>
              <a:rPr lang="en-US" sz="900" i="1" dirty="0"/>
              <a:t>. Hua, A. </a:t>
            </a:r>
            <a:r>
              <a:rPr lang="en-US" sz="900" i="1" dirty="0" err="1"/>
              <a:t>Moonshiram</a:t>
            </a:r>
            <a:r>
              <a:rPr lang="en-US" sz="900" i="1" dirty="0"/>
              <a:t>, G. A. </a:t>
            </a:r>
            <a:r>
              <a:rPr lang="en-US" sz="900" i="1" dirty="0" err="1"/>
              <a:t>Brist</a:t>
            </a:r>
            <a:r>
              <a:rPr lang="en-US" sz="900" i="1" dirty="0"/>
              <a:t>, E. </a:t>
            </a:r>
            <a:r>
              <a:rPr lang="en-US" sz="900" i="1" dirty="0" err="1"/>
              <a:t>Sijercic</a:t>
            </a:r>
            <a:r>
              <a:rPr lang="en-US" sz="900" i="1" dirty="0"/>
              <a:t>, “</a:t>
            </a:r>
            <a:r>
              <a:rPr lang="en-US" sz="900" i="1" dirty="0" err="1"/>
              <a:t>Multigigahertz</a:t>
            </a:r>
            <a:r>
              <a:rPr lang="en-US" sz="900" i="1" dirty="0"/>
              <a:t> Causal Transmission Line Modeling Methodology Using a 3-D Hemispherical Surface Roughness Approach”, IEEE Trans. On MTT, vol. 55, No. 12, p. 2614-2623, Dec. 2007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1791" y="1204736"/>
            <a:ext cx="2956113" cy="80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4048" y="1196752"/>
            <a:ext cx="2196170" cy="950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1614022"/>
              </p:ext>
            </p:extLst>
          </p:nvPr>
        </p:nvGraphicFramePr>
        <p:xfrm>
          <a:off x="395536" y="2817242"/>
          <a:ext cx="454342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84" name="Equation" r:id="rId6" imgW="4076640" imgH="507960" progId="Equation.DSMT4">
                  <p:embed/>
                </p:oleObj>
              </mc:Choice>
              <mc:Fallback>
                <p:oleObj name="Equation" r:id="rId6" imgW="4076640" imgH="50796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2817242"/>
                        <a:ext cx="4543425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59532" y="2564904"/>
            <a:ext cx="4428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Unified multi-level form (multiplicative):</a:t>
            </a:r>
            <a:endParaRPr lang="en-US" sz="1400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13"/>
              </p:ext>
            </p:extLst>
          </p:nvPr>
        </p:nvGraphicFramePr>
        <p:xfrm>
          <a:off x="611560" y="4127165"/>
          <a:ext cx="1239837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85" name="Equation" r:id="rId8" imgW="1015920" imgH="457200" progId="Equation.DSMT4">
                  <p:embed/>
                </p:oleObj>
              </mc:Choice>
              <mc:Fallback>
                <p:oleObj name="Equation" r:id="rId8" imgW="101592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4127165"/>
                        <a:ext cx="1239837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992052" y="4191471"/>
            <a:ext cx="250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 i="1" dirty="0" err="1"/>
              <a:t>r</a:t>
            </a:r>
            <a:r>
              <a:rPr lang="en-US" altLang="en-US" sz="1200" i="1" dirty="0" err="1" smtClean="0"/>
              <a:t>i</a:t>
            </a:r>
            <a:r>
              <a:rPr lang="en-US" altLang="en-US" sz="1200" dirty="0" smtClean="0"/>
              <a:t> </a:t>
            </a:r>
            <a:r>
              <a:rPr lang="en-US" altLang="en-US" sz="1200" dirty="0"/>
              <a:t>– </a:t>
            </a:r>
            <a:r>
              <a:rPr lang="en-US" altLang="en-US" sz="1200" dirty="0" err="1" smtClean="0"/>
              <a:t>shpere</a:t>
            </a:r>
            <a:r>
              <a:rPr lang="en-US" altLang="en-US" sz="1200" dirty="0" smtClean="0"/>
              <a:t> </a:t>
            </a:r>
            <a:r>
              <a:rPr lang="en-US" altLang="en-US" sz="1200" i="1" dirty="0" err="1"/>
              <a:t>i</a:t>
            </a:r>
            <a:r>
              <a:rPr lang="en-US" altLang="en-US" sz="1200" dirty="0"/>
              <a:t> </a:t>
            </a:r>
            <a:r>
              <a:rPr lang="en-US" altLang="en-US" sz="1200" dirty="0" smtClean="0"/>
              <a:t>radius;</a:t>
            </a:r>
            <a:endParaRPr lang="en-US" altLang="en-US" sz="1200" dirty="0"/>
          </a:p>
          <a:p>
            <a:pPr eaLnBrk="1" hangingPunct="1"/>
            <a:r>
              <a:rPr lang="en-US" altLang="en-US" sz="1200" i="1" dirty="0" err="1" smtClean="0"/>
              <a:t>Atile_i</a:t>
            </a:r>
            <a:r>
              <a:rPr lang="en-US" altLang="en-US" sz="1200" dirty="0" smtClean="0"/>
              <a:t> </a:t>
            </a:r>
            <a:r>
              <a:rPr lang="en-US" altLang="en-US" sz="1200" dirty="0"/>
              <a:t>– </a:t>
            </a:r>
            <a:r>
              <a:rPr lang="en-US" altLang="en-US" sz="1200" dirty="0" smtClean="0"/>
              <a:t>tile area at level </a:t>
            </a:r>
            <a:r>
              <a:rPr lang="en-US" altLang="en-US" sz="1200" dirty="0" err="1" smtClean="0"/>
              <a:t>i</a:t>
            </a:r>
            <a:r>
              <a:rPr lang="en-US" altLang="en-US" sz="1200" dirty="0" smtClean="0"/>
              <a:t>;</a:t>
            </a:r>
            <a:endParaRPr lang="en-US" altLang="en-US" sz="1200" dirty="0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23528" y="3392996"/>
            <a:ext cx="511256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i="1" dirty="0" err="1" smtClean="0"/>
              <a:t>RF</a:t>
            </a:r>
            <a:r>
              <a:rPr lang="en-US" altLang="en-US" sz="1050" i="1" dirty="0" err="1" smtClean="0"/>
              <a:t>i</a:t>
            </a:r>
            <a:r>
              <a:rPr lang="en-US" altLang="en-US" sz="1050" i="1" dirty="0" smtClean="0"/>
              <a:t> - roughness factor, defines maximal growth of losses due to spheres with radius </a:t>
            </a:r>
            <a:r>
              <a:rPr lang="en-US" altLang="en-US" sz="1050" i="1" dirty="0" err="1" smtClean="0"/>
              <a:t>ri</a:t>
            </a:r>
            <a:r>
              <a:rPr lang="en-US" altLang="en-US" sz="1050" i="1" dirty="0"/>
              <a:t> </a:t>
            </a:r>
            <a:r>
              <a:rPr lang="en-US" altLang="en-US" sz="1050" i="1" dirty="0" smtClean="0"/>
              <a:t>at level </a:t>
            </a:r>
            <a:r>
              <a:rPr lang="en-US" altLang="en-US" sz="1050" i="1" dirty="0" err="1" smtClean="0"/>
              <a:t>i</a:t>
            </a:r>
            <a:r>
              <a:rPr lang="en-US" altLang="en-US" sz="1050" i="1" dirty="0" smtClean="0"/>
              <a:t> (</a:t>
            </a:r>
            <a:r>
              <a:rPr lang="en-US" altLang="en-US" sz="1050" b="1" i="1" dirty="0" err="1" smtClean="0"/>
              <a:t>RFmax</a:t>
            </a:r>
            <a:r>
              <a:rPr lang="en-US" altLang="en-US" sz="1050" b="1" i="1" dirty="0" smtClean="0"/>
              <a:t> = 1+PI/2 – physical limit</a:t>
            </a:r>
            <a:r>
              <a:rPr lang="en-US" altLang="en-US" sz="1050" i="1" dirty="0" smtClean="0"/>
              <a:t>);</a:t>
            </a:r>
          </a:p>
          <a:p>
            <a:pPr eaLnBrk="1" hangingPunct="1">
              <a:defRPr/>
            </a:pPr>
            <a:r>
              <a:rPr lang="en-US" altLang="en-US" sz="1050" i="1" dirty="0" err="1" smtClean="0"/>
              <a:t>ri</a:t>
            </a:r>
            <a:r>
              <a:rPr lang="en-US" altLang="en-US" sz="1050" i="1" dirty="0" smtClean="0"/>
              <a:t> – sphere radius at level </a:t>
            </a:r>
            <a:r>
              <a:rPr lang="en-US" altLang="en-US" sz="1050" i="1" dirty="0" err="1" smtClean="0"/>
              <a:t>i</a:t>
            </a:r>
            <a:r>
              <a:rPr lang="en-US" altLang="en-US" sz="1050" i="1" dirty="0" smtClean="0"/>
              <a:t> (</a:t>
            </a:r>
            <a:r>
              <a:rPr lang="en-US" altLang="en-US" sz="1050" i="1" dirty="0" err="1" smtClean="0"/>
              <a:t>SRi</a:t>
            </a:r>
            <a:r>
              <a:rPr lang="en-US" altLang="en-US" sz="1050" i="1" dirty="0" smtClean="0"/>
              <a:t> parameter in Simbeor);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3528" y="3939590"/>
            <a:ext cx="43924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Roughness factor and </a:t>
            </a:r>
            <a:r>
              <a:rPr lang="en-US" sz="1100" dirty="0" err="1" smtClean="0"/>
              <a:t>Atile</a:t>
            </a:r>
            <a:r>
              <a:rPr lang="en-US" sz="1100" dirty="0" smtClean="0"/>
              <a:t> in the original equation:</a:t>
            </a:r>
            <a:endParaRPr lang="en-US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287524" y="5247543"/>
            <a:ext cx="4824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R</a:t>
            </a:r>
            <a:r>
              <a:rPr lang="en-US" sz="1100" b="1" dirty="0" smtClean="0"/>
              <a:t>oughness Factor (RF) and radius and </a:t>
            </a:r>
            <a:r>
              <a:rPr lang="en-US" sz="1100" b="1" dirty="0" err="1" smtClean="0"/>
              <a:t>Dpeaks</a:t>
            </a:r>
            <a:r>
              <a:rPr lang="en-US" sz="1100" b="1" dirty="0" smtClean="0"/>
              <a:t> (ADS):</a:t>
            </a:r>
            <a:endParaRPr lang="en-US" sz="1100" b="1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7997163"/>
              </p:ext>
            </p:extLst>
          </p:nvPr>
        </p:nvGraphicFramePr>
        <p:xfrm>
          <a:off x="1967942" y="5481228"/>
          <a:ext cx="1379922" cy="502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86" name="Equation" r:id="rId10" imgW="1333440" imgH="482400" progId="Equation.DSMT4">
                  <p:embed/>
                </p:oleObj>
              </mc:Choice>
              <mc:Fallback>
                <p:oleObj name="Equation" r:id="rId10" imgW="13334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7942" y="5481228"/>
                        <a:ext cx="1379922" cy="5020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848173"/>
              </p:ext>
            </p:extLst>
          </p:nvPr>
        </p:nvGraphicFramePr>
        <p:xfrm>
          <a:off x="331788" y="5512929"/>
          <a:ext cx="1215876" cy="484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87" name="Equation" r:id="rId12" imgW="1155600" imgH="457200" progId="Equation.DSMT4">
                  <p:embed/>
                </p:oleObj>
              </mc:Choice>
              <mc:Fallback>
                <p:oleObj name="Equation" r:id="rId12" imgW="1155600" imgH="4572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788" y="5512929"/>
                        <a:ext cx="1215876" cy="4847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287524" y="4715562"/>
            <a:ext cx="4824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Sphere radius to Rough and </a:t>
            </a:r>
            <a:r>
              <a:rPr lang="en-US" sz="1100" b="1" dirty="0" err="1" smtClean="0"/>
              <a:t>Bbase</a:t>
            </a:r>
            <a:r>
              <a:rPr lang="en-US" sz="1100" b="1" dirty="0" smtClean="0"/>
              <a:t> (ADS):</a:t>
            </a:r>
            <a:endParaRPr lang="en-US" sz="1100" b="1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6090897"/>
              </p:ext>
            </p:extLst>
          </p:nvPr>
        </p:nvGraphicFramePr>
        <p:xfrm>
          <a:off x="2292350" y="4952430"/>
          <a:ext cx="933450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88" name="Equation" r:id="rId14" imgW="761760" imgH="228600" progId="Equation.DSMT4">
                  <p:embed/>
                </p:oleObj>
              </mc:Choice>
              <mc:Fallback>
                <p:oleObj name="Equation" r:id="rId14" imgW="7617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2350" y="4952430"/>
                        <a:ext cx="933450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0940482"/>
              </p:ext>
            </p:extLst>
          </p:nvPr>
        </p:nvGraphicFramePr>
        <p:xfrm>
          <a:off x="647564" y="4941168"/>
          <a:ext cx="866775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89" name="Equation" r:id="rId16" imgW="711000" imgH="228600" progId="Equation.DSMT4">
                  <p:embed/>
                </p:oleObj>
              </mc:Choice>
              <mc:Fallback>
                <p:oleObj name="Equation" r:id="rId16" imgW="711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564" y="4941168"/>
                        <a:ext cx="866775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61"/>
          <p:cNvSpPr txBox="1">
            <a:spLocks noChangeArrowheads="1"/>
          </p:cNvSpPr>
          <p:nvPr/>
        </p:nvSpPr>
        <p:spPr bwMode="auto">
          <a:xfrm>
            <a:off x="8064388" y="3998404"/>
            <a:ext cx="9361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 dirty="0" smtClean="0"/>
              <a:t>RF=2</a:t>
            </a:r>
            <a:endParaRPr lang="en-US" altLang="en-US" sz="1600" i="1" dirty="0"/>
          </a:p>
        </p:txBody>
      </p:sp>
      <p:sp>
        <p:nvSpPr>
          <p:cNvPr id="27" name="TextBox 91"/>
          <p:cNvSpPr txBox="1">
            <a:spLocks noChangeArrowheads="1"/>
          </p:cNvSpPr>
          <p:nvPr/>
        </p:nvSpPr>
        <p:spPr bwMode="auto">
          <a:xfrm>
            <a:off x="7335193" y="3465004"/>
            <a:ext cx="6810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 dirty="0"/>
              <a:t>RF=3</a:t>
            </a:r>
          </a:p>
        </p:txBody>
      </p:sp>
      <p:sp>
        <p:nvSpPr>
          <p:cNvPr id="28" name="TextBox 92"/>
          <p:cNvSpPr txBox="1">
            <a:spLocks noChangeArrowheads="1"/>
          </p:cNvSpPr>
          <p:nvPr/>
        </p:nvSpPr>
        <p:spPr bwMode="auto">
          <a:xfrm>
            <a:off x="7944793" y="4495018"/>
            <a:ext cx="8334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 dirty="0"/>
              <a:t>RF=1.5</a:t>
            </a: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8268762"/>
              </p:ext>
            </p:extLst>
          </p:nvPr>
        </p:nvGraphicFramePr>
        <p:xfrm>
          <a:off x="6156176" y="3392996"/>
          <a:ext cx="754062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690" name="Equation" r:id="rId18" imgW="545760" imgH="203040" progId="Equation.DSMT4">
                  <p:embed/>
                </p:oleObj>
              </mc:Choice>
              <mc:Fallback>
                <p:oleObj name="Equation" r:id="rId18" imgW="5457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176" y="3392996"/>
                        <a:ext cx="754062" cy="27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30"/>
          <p:cNvSpPr txBox="1">
            <a:spLocks noChangeArrowheads="1"/>
          </p:cNvSpPr>
          <p:nvPr/>
        </p:nvSpPr>
        <p:spPr bwMode="auto">
          <a:xfrm>
            <a:off x="7696200" y="5419439"/>
            <a:ext cx="13716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Frequency, Hz</a:t>
            </a:r>
          </a:p>
        </p:txBody>
      </p:sp>
      <p:sp>
        <p:nvSpPr>
          <p:cNvPr id="31" name="Rectangle 30"/>
          <p:cNvSpPr/>
          <p:nvPr/>
        </p:nvSpPr>
        <p:spPr bwMode="auto">
          <a:xfrm>
            <a:off x="1992052" y="2872681"/>
            <a:ext cx="2831976" cy="448307"/>
          </a:xfrm>
          <a:prstGeom prst="rect">
            <a:avLst/>
          </a:prstGeom>
          <a:solidFill>
            <a:schemeClr val="accent1">
              <a:alpha val="1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56727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77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381" y="2655035"/>
            <a:ext cx="3973202" cy="2898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Multi-ball </a:t>
            </a:r>
            <a:r>
              <a:rPr lang="en-US" dirty="0" err="1" smtClean="0"/>
              <a:t>Huray</a:t>
            </a:r>
            <a:r>
              <a:rPr lang="en-US" dirty="0" smtClean="0"/>
              <a:t> snowball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52" y="1771724"/>
            <a:ext cx="3492500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539552" y="1238324"/>
            <a:ext cx="388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 dirty="0"/>
              <a:t>Losses estimation for conductive sphere are used to derive equation for multiple spheres: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629727"/>
              </p:ext>
            </p:extLst>
          </p:nvPr>
        </p:nvGraphicFramePr>
        <p:xfrm>
          <a:off x="593725" y="3209925"/>
          <a:ext cx="283051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00" name="Equation" r:id="rId5" imgW="2476440" imgH="558720" progId="Equation.DSMT4">
                  <p:embed/>
                </p:oleObj>
              </mc:Choice>
              <mc:Fallback>
                <p:oleObj name="Equation" r:id="rId5" imgW="247644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725" y="3209925"/>
                        <a:ext cx="2830513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23528" y="2708920"/>
            <a:ext cx="46389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 dirty="0" err="1"/>
              <a:t>Amatte</a:t>
            </a:r>
            <a:r>
              <a:rPr lang="en-US" altLang="en-US" sz="1400" dirty="0"/>
              <a:t>/</a:t>
            </a:r>
            <a:r>
              <a:rPr lang="en-US" altLang="en-US" sz="1400" dirty="0" err="1"/>
              <a:t>Ahex</a:t>
            </a:r>
            <a:r>
              <a:rPr lang="en-US" altLang="en-US" sz="1400" dirty="0"/>
              <a:t> can be accounted for </a:t>
            </a:r>
            <a:r>
              <a:rPr lang="en-US" altLang="en-US" sz="1400" dirty="0" smtClean="0"/>
              <a:t>by change of </a:t>
            </a:r>
            <a:r>
              <a:rPr lang="en-US" altLang="en-US" sz="1400" dirty="0"/>
              <a:t>resistivity;</a:t>
            </a:r>
          </a:p>
          <a:p>
            <a:pPr eaLnBrk="1" hangingPunct="1"/>
            <a:r>
              <a:rPr lang="en-US" altLang="en-US" sz="1400" dirty="0" smtClean="0"/>
              <a:t>2-parameter </a:t>
            </a:r>
            <a:r>
              <a:rPr lang="en-US" altLang="en-US" sz="1400" dirty="0" err="1" smtClean="0"/>
              <a:t>addtive</a:t>
            </a:r>
            <a:r>
              <a:rPr lang="en-US" altLang="en-US" sz="1400" dirty="0" smtClean="0"/>
              <a:t> version of Huray Snowball model:</a:t>
            </a:r>
            <a:endParaRPr lang="en-US" altLang="en-US" sz="14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057662"/>
              </p:ext>
            </p:extLst>
          </p:nvPr>
        </p:nvGraphicFramePr>
        <p:xfrm>
          <a:off x="421196" y="4563056"/>
          <a:ext cx="1658938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01" name="Equation" r:id="rId7" imgW="1358640" imgH="457200" progId="Equation.DSMT4">
                  <p:embed/>
                </p:oleObj>
              </mc:Choice>
              <mc:Fallback>
                <p:oleObj name="Equation" r:id="rId7" imgW="135864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96" y="4563056"/>
                        <a:ext cx="1658938" cy="56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208076" y="4590710"/>
            <a:ext cx="250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 i="1" dirty="0" err="1"/>
              <a:t>r</a:t>
            </a:r>
            <a:r>
              <a:rPr lang="en-US" altLang="en-US" sz="1200" i="1" dirty="0" err="1" smtClean="0"/>
              <a:t>i</a:t>
            </a:r>
            <a:r>
              <a:rPr lang="en-US" altLang="en-US" sz="1200" dirty="0" smtClean="0"/>
              <a:t> </a:t>
            </a:r>
            <a:r>
              <a:rPr lang="en-US" altLang="en-US" sz="1200" dirty="0"/>
              <a:t>– ball </a:t>
            </a:r>
            <a:r>
              <a:rPr lang="en-US" altLang="en-US" sz="1200" i="1" dirty="0" err="1"/>
              <a:t>i</a:t>
            </a:r>
            <a:r>
              <a:rPr lang="en-US" altLang="en-US" sz="1200" dirty="0"/>
              <a:t> </a:t>
            </a:r>
            <a:r>
              <a:rPr lang="en-US" altLang="en-US" sz="1200" dirty="0" smtClean="0"/>
              <a:t>radius;</a:t>
            </a:r>
            <a:endParaRPr lang="en-US" altLang="en-US" sz="1200" dirty="0"/>
          </a:p>
          <a:p>
            <a:pPr eaLnBrk="1" hangingPunct="1"/>
            <a:r>
              <a:rPr lang="en-US" altLang="en-US" sz="1200" i="1" dirty="0"/>
              <a:t>Ni</a:t>
            </a:r>
            <a:r>
              <a:rPr lang="en-US" altLang="en-US" sz="1200" dirty="0"/>
              <a:t> – number of balls with </a:t>
            </a:r>
            <a:r>
              <a:rPr lang="en-US" altLang="en-US" sz="1200" dirty="0" smtClean="0"/>
              <a:t>radius </a:t>
            </a:r>
            <a:r>
              <a:rPr lang="en-US" altLang="en-US" sz="1200" dirty="0" err="1" smtClean="0"/>
              <a:t>r</a:t>
            </a:r>
            <a:r>
              <a:rPr lang="en-US" altLang="en-US" sz="1200" i="1" dirty="0" err="1" smtClean="0"/>
              <a:t>i</a:t>
            </a:r>
            <a:r>
              <a:rPr lang="en-US" altLang="en-US" sz="1200" dirty="0"/>
              <a:t>;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19125" y="2298774"/>
            <a:ext cx="4876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 dirty="0"/>
              <a:t>P.G. Huray, The foundation of signal integrity, 2010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1304764"/>
            <a:ext cx="16764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30"/>
          <p:cNvSpPr txBox="1">
            <a:spLocks noChangeArrowheads="1"/>
          </p:cNvSpPr>
          <p:nvPr/>
        </p:nvSpPr>
        <p:spPr bwMode="auto">
          <a:xfrm>
            <a:off x="7696200" y="5301208"/>
            <a:ext cx="13716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Frequency, Hz</a:t>
            </a:r>
          </a:p>
        </p:txBody>
      </p:sp>
      <p:sp>
        <p:nvSpPr>
          <p:cNvPr id="26" name="TextBox 14"/>
          <p:cNvSpPr txBox="1">
            <a:spLocks noChangeArrowheads="1"/>
          </p:cNvSpPr>
          <p:nvPr/>
        </p:nvSpPr>
        <p:spPr bwMode="auto">
          <a:xfrm>
            <a:off x="323528" y="3854514"/>
            <a:ext cx="448659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i="1" dirty="0" err="1" smtClean="0"/>
              <a:t>RF</a:t>
            </a:r>
            <a:r>
              <a:rPr lang="en-US" altLang="en-US" sz="1050" i="1" dirty="0" err="1" smtClean="0"/>
              <a:t>i</a:t>
            </a:r>
            <a:r>
              <a:rPr lang="en-US" altLang="en-US" sz="1050" i="1" dirty="0" smtClean="0"/>
              <a:t> - roughness factor, defines maximal growth of losses due to all balls with radius </a:t>
            </a:r>
            <a:r>
              <a:rPr lang="en-US" altLang="en-US" sz="1050" i="1" dirty="0" err="1" smtClean="0"/>
              <a:t>ri</a:t>
            </a:r>
            <a:r>
              <a:rPr lang="en-US" altLang="en-US" sz="1050" i="1" dirty="0" smtClean="0"/>
              <a:t>;</a:t>
            </a:r>
          </a:p>
          <a:p>
            <a:pPr eaLnBrk="1" hangingPunct="1">
              <a:defRPr/>
            </a:pPr>
            <a:r>
              <a:rPr lang="en-US" altLang="en-US" sz="1050" i="1" dirty="0" err="1" smtClean="0"/>
              <a:t>ri</a:t>
            </a:r>
            <a:r>
              <a:rPr lang="en-US" altLang="en-US" sz="1050" i="1" dirty="0" smtClean="0"/>
              <a:t> – ball radius (</a:t>
            </a:r>
            <a:r>
              <a:rPr lang="en-US" altLang="en-US" sz="1050" i="1" dirty="0" err="1" smtClean="0"/>
              <a:t>SRi</a:t>
            </a:r>
            <a:r>
              <a:rPr lang="en-US" altLang="en-US" sz="1050" i="1" dirty="0" smtClean="0"/>
              <a:t> parameter in Simbeor);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3528" y="4401108"/>
            <a:ext cx="43924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Roughness factor and the original equation:</a:t>
            </a:r>
            <a:endParaRPr lang="en-US" sz="1100" dirty="0"/>
          </a:p>
        </p:txBody>
      </p:sp>
      <p:sp>
        <p:nvSpPr>
          <p:cNvPr id="28" name="TextBox 27"/>
          <p:cNvSpPr txBox="1"/>
          <p:nvPr/>
        </p:nvSpPr>
        <p:spPr>
          <a:xfrm>
            <a:off x="287524" y="5112466"/>
            <a:ext cx="48245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R</a:t>
            </a:r>
            <a:r>
              <a:rPr lang="en-US" sz="1100" b="1" dirty="0" smtClean="0"/>
              <a:t>oughness Factor (RF) and Hall-</a:t>
            </a:r>
            <a:r>
              <a:rPr lang="en-US" sz="1100" b="1" dirty="0" err="1" smtClean="0"/>
              <a:t>Huray</a:t>
            </a:r>
            <a:r>
              <a:rPr lang="en-US" sz="1100" b="1" dirty="0" smtClean="0"/>
              <a:t> Surface Ratio (</a:t>
            </a:r>
            <a:r>
              <a:rPr lang="en-US" sz="1100" b="1" dirty="0" err="1" smtClean="0"/>
              <a:t>sr</a:t>
            </a:r>
            <a:r>
              <a:rPr lang="en-US" sz="1100" b="1" dirty="0" smtClean="0"/>
              <a:t>):</a:t>
            </a:r>
            <a:endParaRPr lang="en-US" sz="1100" b="1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567772"/>
              </p:ext>
            </p:extLst>
          </p:nvPr>
        </p:nvGraphicFramePr>
        <p:xfrm>
          <a:off x="471996" y="5357080"/>
          <a:ext cx="1179513" cy="48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02" name="Equation" r:id="rId10" imgW="965160" imgH="393480" progId="Equation.DSMT4">
                  <p:embed/>
                </p:oleObj>
              </mc:Choice>
              <mc:Fallback>
                <p:oleObj name="Equation" r:id="rId10" imgW="965160" imgH="3934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996" y="5357080"/>
                        <a:ext cx="1179513" cy="48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275856" y="5436211"/>
            <a:ext cx="25079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 i="1" dirty="0" err="1"/>
              <a:t>s</a:t>
            </a:r>
            <a:r>
              <a:rPr lang="en-US" altLang="en-US" sz="1200" i="1" dirty="0" err="1" smtClean="0"/>
              <a:t>ri</a:t>
            </a:r>
            <a:r>
              <a:rPr lang="en-US" altLang="en-US" sz="1200" dirty="0" smtClean="0"/>
              <a:t> – Hall-</a:t>
            </a:r>
            <a:r>
              <a:rPr lang="en-US" altLang="en-US" sz="1200" dirty="0" err="1" smtClean="0"/>
              <a:t>Huray</a:t>
            </a:r>
            <a:r>
              <a:rPr lang="en-US" altLang="en-US" sz="1200" dirty="0" smtClean="0"/>
              <a:t> Surface Ratio in HFSS;</a:t>
            </a:r>
            <a:endParaRPr lang="en-US" altLang="en-US" sz="1200" dirty="0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3045963"/>
              </p:ext>
            </p:extLst>
          </p:nvPr>
        </p:nvGraphicFramePr>
        <p:xfrm>
          <a:off x="1966677" y="5347654"/>
          <a:ext cx="1273175" cy="484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03" name="Equation" r:id="rId12" imgW="1041120" imgH="393480" progId="Equation.DSMT4">
                  <p:embed/>
                </p:oleObj>
              </mc:Choice>
              <mc:Fallback>
                <p:oleObj name="Equation" r:id="rId12" imgW="1041120" imgH="39348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6677" y="5347654"/>
                        <a:ext cx="1273175" cy="484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61"/>
          <p:cNvSpPr txBox="1">
            <a:spLocks noChangeArrowheads="1"/>
          </p:cNvSpPr>
          <p:nvPr/>
        </p:nvSpPr>
        <p:spPr bwMode="auto">
          <a:xfrm>
            <a:off x="8064388" y="3680698"/>
            <a:ext cx="9361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 dirty="0" smtClean="0"/>
              <a:t>RF=2</a:t>
            </a:r>
            <a:endParaRPr lang="en-US" altLang="en-US" sz="1600" i="1" dirty="0"/>
          </a:p>
        </p:txBody>
      </p:sp>
      <p:sp>
        <p:nvSpPr>
          <p:cNvPr id="35" name="TextBox 91"/>
          <p:cNvSpPr txBox="1">
            <a:spLocks noChangeArrowheads="1"/>
          </p:cNvSpPr>
          <p:nvPr/>
        </p:nvSpPr>
        <p:spPr bwMode="auto">
          <a:xfrm>
            <a:off x="7335193" y="3147298"/>
            <a:ext cx="6810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 dirty="0"/>
              <a:t>RF=3</a:t>
            </a:r>
          </a:p>
        </p:txBody>
      </p:sp>
      <p:sp>
        <p:nvSpPr>
          <p:cNvPr id="36" name="TextBox 92"/>
          <p:cNvSpPr txBox="1">
            <a:spLocks noChangeArrowheads="1"/>
          </p:cNvSpPr>
          <p:nvPr/>
        </p:nvSpPr>
        <p:spPr bwMode="auto">
          <a:xfrm>
            <a:off x="7944793" y="4177312"/>
            <a:ext cx="8334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 dirty="0"/>
              <a:t>RF=1.5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2428751"/>
              </p:ext>
            </p:extLst>
          </p:nvPr>
        </p:nvGraphicFramePr>
        <p:xfrm>
          <a:off x="6194202" y="3157517"/>
          <a:ext cx="754062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04" name="Equation" r:id="rId14" imgW="545760" imgH="203040" progId="Equation.DSMT4">
                  <p:embed/>
                </p:oleObj>
              </mc:Choice>
              <mc:Fallback>
                <p:oleObj name="Equation" r:id="rId14" imgW="545760" imgH="203040" progId="Equation.DSMT4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4202" y="3157517"/>
                        <a:ext cx="754062" cy="27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875161" y="1577533"/>
            <a:ext cx="2017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Additive model – no levels!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934696"/>
              </p:ext>
            </p:extLst>
          </p:nvPr>
        </p:nvGraphicFramePr>
        <p:xfrm>
          <a:off x="3890963" y="4275138"/>
          <a:ext cx="1068387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05" name="Equation" r:id="rId16" imgW="876240" imgH="431640" progId="Equation.DSMT4">
                  <p:embed/>
                </p:oleObj>
              </mc:Choice>
              <mc:Fallback>
                <p:oleObj name="Equation" r:id="rId16" imgW="876240" imgH="43164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963" y="4275138"/>
                        <a:ext cx="1068387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2254792"/>
              </p:ext>
            </p:extLst>
          </p:nvPr>
        </p:nvGraphicFramePr>
        <p:xfrm>
          <a:off x="3599892" y="3392996"/>
          <a:ext cx="1350272" cy="298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706" name="Equation" r:id="rId18" imgW="1257300" imgH="279400" progId="Equation.DSMT4">
                  <p:embed/>
                </p:oleObj>
              </mc:Choice>
              <mc:Fallback>
                <p:oleObj name="Equation" r:id="rId18" imgW="1257300" imgH="2794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9892" y="3392996"/>
                        <a:ext cx="1350272" cy="2989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37"/>
          <p:cNvSpPr/>
          <p:nvPr/>
        </p:nvSpPr>
        <p:spPr bwMode="auto">
          <a:xfrm>
            <a:off x="2193116" y="3258565"/>
            <a:ext cx="1118744" cy="530475"/>
          </a:xfrm>
          <a:prstGeom prst="rect">
            <a:avLst/>
          </a:prstGeom>
          <a:solidFill>
            <a:schemeClr val="accent1">
              <a:alpha val="1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45726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Use of roughness correction coefficients </a:t>
            </a:r>
            <a:br>
              <a:rPr lang="en-US" sz="3200" dirty="0" smtClean="0"/>
            </a:br>
            <a:r>
              <a:rPr lang="en-US" sz="3200" dirty="0" smtClean="0"/>
              <a:t>in simulations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63272" cy="4911725"/>
          </a:xfrm>
        </p:spPr>
        <p:txBody>
          <a:bodyPr/>
          <a:lstStyle/>
          <a:p>
            <a:r>
              <a:rPr lang="en-US" sz="1800" dirty="0" smtClean="0"/>
              <a:t>Adjust t-line attenuation in propagation constant: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Adjust conductor internal impedance (static t-line models):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Adjust Surface Impedance or </a:t>
            </a:r>
            <a:r>
              <a:rPr lang="en-US" sz="1800" dirty="0" err="1" smtClean="0"/>
              <a:t>Schukin-Leontovich</a:t>
            </a:r>
            <a:r>
              <a:rPr lang="en-US" sz="1800" dirty="0"/>
              <a:t> </a:t>
            </a:r>
            <a:r>
              <a:rPr lang="en-US" sz="1800" dirty="0" smtClean="0"/>
              <a:t>BC:</a:t>
            </a:r>
          </a:p>
          <a:p>
            <a:endParaRPr lang="en-US" sz="1800" dirty="0"/>
          </a:p>
          <a:p>
            <a:endParaRPr lang="en-US" sz="1800" dirty="0" smtClean="0"/>
          </a:p>
          <a:p>
            <a:r>
              <a:rPr lang="en-US" sz="1800" dirty="0" smtClean="0"/>
              <a:t>Adjust </a:t>
            </a:r>
            <a:r>
              <a:rPr lang="en-US" sz="1800" dirty="0"/>
              <a:t>differential conductor impedance </a:t>
            </a:r>
            <a:r>
              <a:rPr lang="en-US" sz="1800" dirty="0" smtClean="0"/>
              <a:t>operator (</a:t>
            </a:r>
            <a:r>
              <a:rPr lang="en-US" sz="1800" i="1" dirty="0" err="1" smtClean="0"/>
              <a:t>Zcs</a:t>
            </a:r>
            <a:r>
              <a:rPr lang="en-US" sz="1800" dirty="0" smtClean="0"/>
              <a:t>):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5333321"/>
              </p:ext>
            </p:extLst>
          </p:nvPr>
        </p:nvGraphicFramePr>
        <p:xfrm>
          <a:off x="1100138" y="2235200"/>
          <a:ext cx="2989262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23" name="Equation" r:id="rId3" imgW="2273040" imgH="253800" progId="Equation.DSMT4">
                  <p:embed/>
                </p:oleObj>
              </mc:Choice>
              <mc:Fallback>
                <p:oleObj name="Equation" r:id="rId3" imgW="2273040" imgH="2538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0138" y="2235200"/>
                        <a:ext cx="2989262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194233"/>
              </p:ext>
            </p:extLst>
          </p:nvPr>
        </p:nvGraphicFramePr>
        <p:xfrm>
          <a:off x="4860032" y="2553532"/>
          <a:ext cx="1656184" cy="2994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24" name="Equation" r:id="rId5" imgW="1485720" imgH="266400" progId="Equation.DSMT4">
                  <p:embed/>
                </p:oleObj>
              </mc:Choice>
              <mc:Fallback>
                <p:oleObj name="Equation" r:id="rId5" imgW="1485720" imgH="2664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2553532"/>
                        <a:ext cx="1656184" cy="2994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3746017"/>
              </p:ext>
            </p:extLst>
          </p:nvPr>
        </p:nvGraphicFramePr>
        <p:xfrm>
          <a:off x="1069975" y="1557338"/>
          <a:ext cx="2667000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25" name="Equation" r:id="rId7" imgW="1866600" imgH="253800" progId="Equation.DSMT4">
                  <p:embed/>
                </p:oleObj>
              </mc:Choice>
              <mc:Fallback>
                <p:oleObj name="Equation" r:id="rId7" imgW="1866600" imgH="2538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9975" y="1557338"/>
                        <a:ext cx="2667000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1885959"/>
              </p:ext>
            </p:extLst>
          </p:nvPr>
        </p:nvGraphicFramePr>
        <p:xfrm>
          <a:off x="1151620" y="4257092"/>
          <a:ext cx="1795462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26" name="Equation" r:id="rId9" imgW="1218671" imgH="241195" progId="Equation.DSMT4">
                  <p:embed/>
                </p:oleObj>
              </mc:Choice>
              <mc:Fallback>
                <p:oleObj name="Equation" r:id="rId9" imgW="1218671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1620" y="4257092"/>
                        <a:ext cx="1795462" cy="360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99592" y="4628165"/>
            <a:ext cx="71287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/>
              <a:t>Ksr</a:t>
            </a:r>
            <a:r>
              <a:rPr lang="en-US" sz="1200" i="1" dirty="0" smtClean="0"/>
              <a:t> is the diagonal matrix with RCC for each area of the conductor surface</a:t>
            </a:r>
            <a:endParaRPr lang="en-US" sz="1200" i="1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8675649"/>
              </p:ext>
            </p:extLst>
          </p:nvPr>
        </p:nvGraphicFramePr>
        <p:xfrm>
          <a:off x="1430338" y="3206750"/>
          <a:ext cx="153193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27" name="Equation" r:id="rId11" imgW="1333440" imgH="457200" progId="Equation.DSMT4">
                  <p:embed/>
                </p:oleObj>
              </mc:Choice>
              <mc:Fallback>
                <p:oleObj name="Equation" r:id="rId11" imgW="1333440" imgH="4572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0338" y="3206750"/>
                        <a:ext cx="1531937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494083"/>
              </p:ext>
            </p:extLst>
          </p:nvPr>
        </p:nvGraphicFramePr>
        <p:xfrm>
          <a:off x="4860032" y="2096852"/>
          <a:ext cx="3123890" cy="525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28" name="Equation" r:id="rId13" imgW="2844800" imgH="482600" progId="Equation.DSMT4">
                  <p:embed/>
                </p:oleObj>
              </mc:Choice>
              <mc:Fallback>
                <p:oleObj name="Equation" r:id="rId13" imgW="2844800" imgH="4826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2096852"/>
                        <a:ext cx="3123890" cy="5253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059832" y="4304129"/>
            <a:ext cx="35643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at high frequencies converges to diagonal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791580" y="5210036"/>
            <a:ext cx="80648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Real </a:t>
            </a:r>
            <a:r>
              <a:rPr lang="en-US" sz="1400" i="1" dirty="0" smtClean="0"/>
              <a:t>Kr</a:t>
            </a:r>
            <a:r>
              <a:rPr lang="en-US" sz="1400" dirty="0" smtClean="0"/>
              <a:t> increases the real and imaginary parts of impedance keeping Wheeler’s rule</a:t>
            </a:r>
          </a:p>
          <a:p>
            <a:r>
              <a:rPr lang="en-US" sz="1400" dirty="0" smtClean="0"/>
              <a:t>Only </a:t>
            </a:r>
            <a:r>
              <a:rPr lang="en-US" sz="1400" dirty="0" err="1" smtClean="0"/>
              <a:t>Huray</a:t>
            </a:r>
            <a:r>
              <a:rPr lang="en-US" sz="1400" dirty="0" smtClean="0"/>
              <a:t>-Bracken model has complex </a:t>
            </a:r>
            <a:r>
              <a:rPr lang="en-US" sz="1400" i="1" dirty="0" smtClean="0"/>
              <a:t>Kr</a:t>
            </a:r>
            <a:r>
              <a:rPr lang="en-US" sz="1400" dirty="0" smtClean="0"/>
              <a:t> and increases the imaginary part more – </a:t>
            </a:r>
            <a:br>
              <a:rPr lang="en-US" sz="1400" dirty="0" smtClean="0"/>
            </a:br>
            <a:r>
              <a:rPr lang="en-US" sz="1400" dirty="0" smtClean="0"/>
              <a:t>it is causal, but breaks the Wheeler’s rule</a:t>
            </a:r>
            <a:endParaRPr lang="en-US" sz="1400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048461"/>
              </p:ext>
            </p:extLst>
          </p:nvPr>
        </p:nvGraphicFramePr>
        <p:xfrm>
          <a:off x="3635896" y="3284984"/>
          <a:ext cx="1512168" cy="335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29" name="Equation" r:id="rId15" imgW="1257300" imgH="279400" progId="Equation.DSMT4">
                  <p:embed/>
                </p:oleObj>
              </mc:Choice>
              <mc:Fallback>
                <p:oleObj name="Equation" r:id="rId15" imgW="12573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896" y="3284984"/>
                        <a:ext cx="1512168" cy="33524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328084" y="3284984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“skin depth”</a:t>
            </a:r>
            <a:endParaRPr lang="en-US" sz="1400" i="1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9472164"/>
              </p:ext>
            </p:extLst>
          </p:nvPr>
        </p:nvGraphicFramePr>
        <p:xfrm>
          <a:off x="6604459" y="4149080"/>
          <a:ext cx="1531937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530" name="Equation" r:id="rId17" imgW="1333440" imgH="457200" progId="Equation.DSMT4">
                  <p:embed/>
                </p:oleObj>
              </mc:Choice>
              <mc:Fallback>
                <p:oleObj name="Equation" r:id="rId17" imgW="1333440" imgH="4572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4459" y="4149080"/>
                        <a:ext cx="1531937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35073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82591"/>
            <a:ext cx="4488160" cy="264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Causal </a:t>
            </a:r>
            <a:r>
              <a:rPr lang="en-US" dirty="0" err="1" smtClean="0"/>
              <a:t>Huray</a:t>
            </a:r>
            <a:r>
              <a:rPr lang="en-US" dirty="0" smtClean="0"/>
              <a:t>-Bracken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6655693"/>
              </p:ext>
            </p:extLst>
          </p:nvPr>
        </p:nvGraphicFramePr>
        <p:xfrm>
          <a:off x="467544" y="1556792"/>
          <a:ext cx="2887663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12" name="Equation" r:id="rId4" imgW="2527200" imgH="558720" progId="Equation.DSMT4">
                  <p:embed/>
                </p:oleObj>
              </mc:Choice>
              <mc:Fallback>
                <p:oleObj name="Equation" r:id="rId4" imgW="25272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556792"/>
                        <a:ext cx="2887663" cy="644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30"/>
          <p:cNvSpPr txBox="1">
            <a:spLocks noChangeArrowheads="1"/>
          </p:cNvSpPr>
          <p:nvPr/>
        </p:nvSpPr>
        <p:spPr bwMode="auto">
          <a:xfrm>
            <a:off x="3352006" y="5805264"/>
            <a:ext cx="13716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 dirty="0"/>
              <a:t>Frequency, Hz</a:t>
            </a:r>
          </a:p>
        </p:txBody>
      </p:sp>
      <p:sp>
        <p:nvSpPr>
          <p:cNvPr id="26" name="TextBox 14"/>
          <p:cNvSpPr txBox="1">
            <a:spLocks noChangeArrowheads="1"/>
          </p:cNvSpPr>
          <p:nvPr/>
        </p:nvSpPr>
        <p:spPr bwMode="auto">
          <a:xfrm>
            <a:off x="456493" y="2204864"/>
            <a:ext cx="641976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i="1" dirty="0" err="1" smtClean="0"/>
              <a:t>RF</a:t>
            </a:r>
            <a:r>
              <a:rPr lang="en-US" altLang="en-US" sz="1050" i="1" dirty="0" err="1" smtClean="0"/>
              <a:t>i</a:t>
            </a:r>
            <a:r>
              <a:rPr lang="en-US" altLang="en-US" sz="1050" i="1" dirty="0" smtClean="0"/>
              <a:t> - roughness factor, defines maximal growth of losses due to all balls with radius </a:t>
            </a:r>
            <a:r>
              <a:rPr lang="en-US" altLang="en-US" sz="1050" i="1" dirty="0" err="1" smtClean="0"/>
              <a:t>ri</a:t>
            </a:r>
            <a:r>
              <a:rPr lang="en-US" altLang="en-US" sz="1050" i="1" dirty="0" smtClean="0"/>
              <a:t>;</a:t>
            </a:r>
          </a:p>
          <a:p>
            <a:pPr eaLnBrk="1" hangingPunct="1">
              <a:defRPr/>
            </a:pPr>
            <a:r>
              <a:rPr lang="en-US" altLang="en-US" sz="1050" i="1" dirty="0" err="1" smtClean="0"/>
              <a:t>ri</a:t>
            </a:r>
            <a:r>
              <a:rPr lang="en-US" altLang="en-US" sz="1050" i="1" dirty="0" smtClean="0"/>
              <a:t> – ball radius (</a:t>
            </a:r>
            <a:r>
              <a:rPr lang="en-US" altLang="en-US" sz="1050" i="1" dirty="0" err="1" smtClean="0"/>
              <a:t>SRi</a:t>
            </a:r>
            <a:r>
              <a:rPr lang="en-US" altLang="en-US" sz="1050" i="1" dirty="0" smtClean="0"/>
              <a:t> parameter in Simbeor);</a:t>
            </a:r>
          </a:p>
        </p:txBody>
      </p:sp>
      <p:sp>
        <p:nvSpPr>
          <p:cNvPr id="34" name="TextBox 61"/>
          <p:cNvSpPr txBox="1">
            <a:spLocks noChangeArrowheads="1"/>
          </p:cNvSpPr>
          <p:nvPr/>
        </p:nvSpPr>
        <p:spPr bwMode="auto">
          <a:xfrm>
            <a:off x="3479540" y="4395083"/>
            <a:ext cx="9361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 dirty="0" smtClean="0"/>
              <a:t>RF=2</a:t>
            </a:r>
            <a:endParaRPr lang="en-US" altLang="en-US" sz="1600" i="1" dirty="0"/>
          </a:p>
        </p:txBody>
      </p:sp>
      <p:sp>
        <p:nvSpPr>
          <p:cNvPr id="35" name="TextBox 91"/>
          <p:cNvSpPr txBox="1">
            <a:spLocks noChangeArrowheads="1"/>
          </p:cNvSpPr>
          <p:nvPr/>
        </p:nvSpPr>
        <p:spPr bwMode="auto">
          <a:xfrm>
            <a:off x="3011488" y="3814639"/>
            <a:ext cx="6810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 dirty="0"/>
              <a:t>RF=3</a:t>
            </a:r>
          </a:p>
        </p:txBody>
      </p:sp>
      <p:sp>
        <p:nvSpPr>
          <p:cNvPr id="36" name="TextBox 92"/>
          <p:cNvSpPr txBox="1">
            <a:spLocks noChangeArrowheads="1"/>
          </p:cNvSpPr>
          <p:nvPr/>
        </p:nvSpPr>
        <p:spPr bwMode="auto">
          <a:xfrm>
            <a:off x="3731568" y="4786747"/>
            <a:ext cx="8334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 dirty="0"/>
              <a:t>RF=1.5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924218"/>
              </p:ext>
            </p:extLst>
          </p:nvPr>
        </p:nvGraphicFramePr>
        <p:xfrm>
          <a:off x="1643336" y="3706627"/>
          <a:ext cx="754062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13" name="Equation" r:id="rId6" imgW="545760" imgH="203040" progId="Equation.DSMT4">
                  <p:embed/>
                </p:oleObj>
              </mc:Choice>
              <mc:Fallback>
                <p:oleObj name="Equation" r:id="rId6" imgW="5457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3336" y="3706627"/>
                        <a:ext cx="754062" cy="27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306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368" y="3378905"/>
            <a:ext cx="4583140" cy="269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0"/>
          <p:cNvSpPr txBox="1">
            <a:spLocks noChangeArrowheads="1"/>
          </p:cNvSpPr>
          <p:nvPr/>
        </p:nvSpPr>
        <p:spPr bwMode="auto">
          <a:xfrm>
            <a:off x="7751673" y="5877272"/>
            <a:ext cx="13716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 dirty="0"/>
              <a:t>Frequency, Hz</a:t>
            </a:r>
          </a:p>
        </p:txBody>
      </p:sp>
      <p:sp>
        <p:nvSpPr>
          <p:cNvPr id="39" name="TextBox 61"/>
          <p:cNvSpPr txBox="1">
            <a:spLocks noChangeArrowheads="1"/>
          </p:cNvSpPr>
          <p:nvPr/>
        </p:nvSpPr>
        <p:spPr bwMode="auto">
          <a:xfrm>
            <a:off x="7807015" y="4552593"/>
            <a:ext cx="9361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 dirty="0" smtClean="0"/>
              <a:t>RF=2</a:t>
            </a:r>
            <a:endParaRPr lang="en-US" altLang="en-US" sz="1600" i="1" dirty="0"/>
          </a:p>
        </p:txBody>
      </p:sp>
      <p:sp>
        <p:nvSpPr>
          <p:cNvPr id="40" name="TextBox 91"/>
          <p:cNvSpPr txBox="1">
            <a:spLocks noChangeArrowheads="1"/>
          </p:cNvSpPr>
          <p:nvPr/>
        </p:nvSpPr>
        <p:spPr bwMode="auto">
          <a:xfrm>
            <a:off x="7308304" y="3866158"/>
            <a:ext cx="6810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 dirty="0"/>
              <a:t>RF=3</a:t>
            </a:r>
          </a:p>
        </p:txBody>
      </p:sp>
      <p:sp>
        <p:nvSpPr>
          <p:cNvPr id="41" name="TextBox 92"/>
          <p:cNvSpPr txBox="1">
            <a:spLocks noChangeArrowheads="1"/>
          </p:cNvSpPr>
          <p:nvPr/>
        </p:nvSpPr>
        <p:spPr bwMode="auto">
          <a:xfrm>
            <a:off x="8059043" y="4944257"/>
            <a:ext cx="8334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 dirty="0"/>
              <a:t>RF=1.5</a:t>
            </a:r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171227"/>
              </p:ext>
            </p:extLst>
          </p:nvPr>
        </p:nvGraphicFramePr>
        <p:xfrm>
          <a:off x="5970811" y="3864137"/>
          <a:ext cx="754062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14" name="Equation" r:id="rId9" imgW="545760" imgH="203040" progId="Equation.DSMT4">
                  <p:embed/>
                </p:oleObj>
              </mc:Choice>
              <mc:Fallback>
                <p:oleObj name="Equation" r:id="rId9" imgW="5457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0811" y="3864137"/>
                        <a:ext cx="754062" cy="27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161108"/>
              </p:ext>
            </p:extLst>
          </p:nvPr>
        </p:nvGraphicFramePr>
        <p:xfrm>
          <a:off x="1618742" y="2960948"/>
          <a:ext cx="2397125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15" name="Equation" r:id="rId10" imgW="2501640" imgH="431640" progId="Equation.DSMT4">
                  <p:embed/>
                </p:oleObj>
              </mc:Choice>
              <mc:Fallback>
                <p:oleObj name="Equation" r:id="rId10" imgW="2501640" imgH="43164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8742" y="2960948"/>
                        <a:ext cx="2397125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8043616"/>
              </p:ext>
            </p:extLst>
          </p:nvPr>
        </p:nvGraphicFramePr>
        <p:xfrm>
          <a:off x="6120892" y="2888357"/>
          <a:ext cx="2393950" cy="41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16" name="Equation" r:id="rId12" imgW="2501640" imgH="431640" progId="Equation.DSMT4">
                  <p:embed/>
                </p:oleObj>
              </mc:Choice>
              <mc:Fallback>
                <p:oleObj name="Equation" r:id="rId12" imgW="2501640" imgH="43164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0892" y="2888357"/>
                        <a:ext cx="2393950" cy="414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6450722"/>
              </p:ext>
            </p:extLst>
          </p:nvPr>
        </p:nvGraphicFramePr>
        <p:xfrm>
          <a:off x="5201314" y="1707256"/>
          <a:ext cx="1342361" cy="461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17" name="Equation" r:id="rId14" imgW="1257120" imgH="431640" progId="Equation.DSMT4">
                  <p:embed/>
                </p:oleObj>
              </mc:Choice>
              <mc:Fallback>
                <p:oleObj name="Equation" r:id="rId14" imgW="1257120" imgH="43164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1314" y="1707256"/>
                        <a:ext cx="1342361" cy="4616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5796136" y="2672916"/>
            <a:ext cx="32403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Additional conductor inductance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3568" y="2672916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</a:t>
            </a:r>
            <a:r>
              <a:rPr lang="en-US" sz="1400" dirty="0" smtClean="0"/>
              <a:t>onductor losses (same as in </a:t>
            </a:r>
            <a:r>
              <a:rPr lang="en-US" sz="1400" dirty="0" err="1" smtClean="0"/>
              <a:t>Huray</a:t>
            </a:r>
            <a:r>
              <a:rPr lang="en-US" sz="1400" dirty="0" smtClean="0"/>
              <a:t> model)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6654887" y="173681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Makes SIBC causal!</a:t>
            </a:r>
            <a:endParaRPr lang="en-US" sz="16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2445117"/>
              </p:ext>
            </p:extLst>
          </p:nvPr>
        </p:nvGraphicFramePr>
        <p:xfrm>
          <a:off x="3563888" y="1772816"/>
          <a:ext cx="1349375" cy="300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518" name="Equation" r:id="rId16" imgW="1257300" imgH="279400" progId="Equation.DSMT4">
                  <p:embed/>
                </p:oleObj>
              </mc:Choice>
              <mc:Fallback>
                <p:oleObj name="Equation" r:id="rId16" imgW="1257300" imgH="2794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1772816"/>
                        <a:ext cx="1349375" cy="300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Brace 7"/>
          <p:cNvSpPr/>
          <p:nvPr/>
        </p:nvSpPr>
        <p:spPr bwMode="auto">
          <a:xfrm rot="5400000">
            <a:off x="2892097" y="2743120"/>
            <a:ext cx="155450" cy="1260139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0" name="Right Brace 29"/>
          <p:cNvSpPr/>
          <p:nvPr/>
        </p:nvSpPr>
        <p:spPr bwMode="auto">
          <a:xfrm rot="5400000">
            <a:off x="7392597" y="2696636"/>
            <a:ext cx="155450" cy="1260139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5148064" y="5373216"/>
            <a:ext cx="432048" cy="43204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3568" y="1232756"/>
            <a:ext cx="7524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J. E. Bracken, </a:t>
            </a:r>
            <a:r>
              <a:rPr lang="en-US" sz="1400" i="1" dirty="0"/>
              <a:t>A Causal </a:t>
            </a:r>
            <a:r>
              <a:rPr lang="en-US" sz="1400" i="1" dirty="0" err="1"/>
              <a:t>Huray</a:t>
            </a:r>
            <a:r>
              <a:rPr lang="en-US" sz="1400" i="1" dirty="0"/>
              <a:t> Model for </a:t>
            </a:r>
            <a:r>
              <a:rPr lang="en-US" sz="1400" i="1" dirty="0" smtClean="0"/>
              <a:t>Surface Roughness, DesignCon 2012</a:t>
            </a:r>
            <a:endParaRPr lang="en-US" sz="1400" i="1" dirty="0"/>
          </a:p>
        </p:txBody>
      </p:sp>
      <p:sp>
        <p:nvSpPr>
          <p:cNvPr id="37" name="Rectangle 36"/>
          <p:cNvSpPr/>
          <p:nvPr/>
        </p:nvSpPr>
        <p:spPr bwMode="auto">
          <a:xfrm>
            <a:off x="2123728" y="1592796"/>
            <a:ext cx="1116124" cy="540060"/>
          </a:xfrm>
          <a:prstGeom prst="rect">
            <a:avLst/>
          </a:prstGeom>
          <a:solidFill>
            <a:schemeClr val="accent1">
              <a:alpha val="1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824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effect of roughness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8" y="3419588"/>
            <a:ext cx="2763141" cy="209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8983" y="3717032"/>
            <a:ext cx="5551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A. F. Horn ; J. W. Reynolds ; J. C </a:t>
            </a:r>
            <a:r>
              <a:rPr lang="en-US" sz="1200" dirty="0" err="1" smtClean="0"/>
              <a:t>Rautio</a:t>
            </a:r>
            <a:r>
              <a:rPr lang="en-US" sz="1200" dirty="0" smtClean="0"/>
              <a:t> Conductor profile effects on the propagation constant of microstrip transmission lines – </a:t>
            </a:r>
            <a:r>
              <a:rPr lang="en-US" sz="1200" i="1" dirty="0" smtClean="0"/>
              <a:t>In Proc. of IEEE MTT-S International Microwave </a:t>
            </a:r>
            <a:r>
              <a:rPr lang="en-US" sz="1200" i="1" dirty="0" err="1" smtClean="0"/>
              <a:t>Symp</a:t>
            </a:r>
            <a:r>
              <a:rPr lang="en-US" sz="1200" i="1" dirty="0" smtClean="0"/>
              <a:t>., 2010, p. 868-871.</a:t>
            </a:r>
            <a:endParaRPr lang="en-US" sz="12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75556" y="5579948"/>
            <a:ext cx="709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Let’s fact check it with the electromagnetic analysis…</a:t>
            </a:r>
            <a:endParaRPr lang="en-US" i="1" dirty="0"/>
          </a:p>
        </p:txBody>
      </p:sp>
      <p:sp>
        <p:nvSpPr>
          <p:cNvPr id="9" name="Rectangle 8"/>
          <p:cNvSpPr/>
          <p:nvPr/>
        </p:nvSpPr>
        <p:spPr>
          <a:xfrm>
            <a:off x="471814" y="1755976"/>
            <a:ext cx="59766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A. Deutsch</a:t>
            </a:r>
            <a:r>
              <a:rPr lang="en-US" sz="1100" dirty="0"/>
              <a:t>, </a:t>
            </a:r>
            <a:r>
              <a:rPr lang="en-US" sz="1100" dirty="0" smtClean="0"/>
              <a:t>et al, Accuracy </a:t>
            </a:r>
            <a:r>
              <a:rPr lang="en-US" sz="1100" dirty="0"/>
              <a:t>of Dielectric Constant Measurement  Using the Full-Sheet-Resonance Technique IPC-T650 </a:t>
            </a:r>
            <a:r>
              <a:rPr lang="en-US" sz="1100" dirty="0" smtClean="0"/>
              <a:t>2.5.5.6, </a:t>
            </a:r>
            <a:r>
              <a:rPr lang="en-US" sz="1100" i="1" dirty="0"/>
              <a:t>, EPEPS 2002</a:t>
            </a:r>
            <a:r>
              <a:rPr lang="en-US" sz="1100" dirty="0" smtClean="0"/>
              <a:t> </a:t>
            </a:r>
            <a:r>
              <a:rPr lang="en-US" sz="1100" dirty="0"/>
              <a:t>p. </a:t>
            </a:r>
            <a:r>
              <a:rPr lang="en-US" sz="1100" dirty="0" smtClean="0"/>
              <a:t>311-314</a:t>
            </a:r>
          </a:p>
          <a:p>
            <a:r>
              <a:rPr lang="en-US" sz="1100" dirty="0" smtClean="0"/>
              <a:t>A. Albina </a:t>
            </a:r>
            <a:r>
              <a:rPr lang="en-US" sz="1100" dirty="0"/>
              <a:t>at al., Impact of the surface roughness on the electrical capacitance, </a:t>
            </a:r>
            <a:r>
              <a:rPr lang="en-US" sz="1100" dirty="0" err="1"/>
              <a:t>Microelectron</a:t>
            </a:r>
            <a:r>
              <a:rPr lang="en-US" sz="1100" dirty="0"/>
              <a:t>. J. 37 (2006) </a:t>
            </a:r>
            <a:r>
              <a:rPr lang="en-US" sz="1100" dirty="0" smtClean="0"/>
              <a:t>752-758.</a:t>
            </a:r>
          </a:p>
          <a:p>
            <a:r>
              <a:rPr lang="en-US" altLang="en-US" sz="1100" dirty="0"/>
              <a:t>Y. Shlepnev, C. </a:t>
            </a:r>
            <a:r>
              <a:rPr lang="en-US" altLang="en-US" sz="1100" dirty="0" err="1"/>
              <a:t>Nwachukwu</a:t>
            </a:r>
            <a:r>
              <a:rPr lang="en-US" altLang="en-US" sz="1100" dirty="0" smtClean="0"/>
              <a:t>, Roughness characterization for interconnect analysis, IEEE </a:t>
            </a:r>
            <a:r>
              <a:rPr lang="en-US" altLang="en-US" sz="1100" dirty="0" err="1" smtClean="0"/>
              <a:t>Symp</a:t>
            </a:r>
            <a:r>
              <a:rPr lang="en-US" altLang="en-US" sz="1100" dirty="0" smtClean="0"/>
              <a:t>. </a:t>
            </a:r>
            <a:r>
              <a:rPr lang="en-US" altLang="en-US" sz="1100" dirty="0"/>
              <a:t>o</a:t>
            </a:r>
            <a:r>
              <a:rPr lang="en-US" altLang="en-US" sz="1100" dirty="0" smtClean="0"/>
              <a:t>n EMC 2011</a:t>
            </a:r>
            <a:r>
              <a:rPr lang="en-US" altLang="en-US" sz="1100" dirty="0"/>
              <a:t>, p. </a:t>
            </a:r>
            <a:r>
              <a:rPr lang="en-US" altLang="en-US" sz="1100" dirty="0" smtClean="0"/>
              <a:t>518-523. </a:t>
            </a:r>
            <a:endParaRPr lang="en-US" sz="11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0335" y="1196975"/>
            <a:ext cx="2607303" cy="190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624228" y="1232756"/>
            <a:ext cx="17637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TWS </a:t>
            </a:r>
            <a:r>
              <a:rPr lang="en-US" sz="1400" dirty="0" smtClean="0">
                <a:solidFill>
                  <a:schemeClr val="bg1"/>
                </a:solidFill>
              </a:rPr>
              <a:t>foil with sharp spikes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3548" y="130476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CAPACITIVE?</a:t>
            </a:r>
            <a:endParaRPr lang="en-US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579826" y="3248980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OR INDUCTIVE?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40660672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Roughness model with posts in PPW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7358" y="1412777"/>
            <a:ext cx="3044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Parallel-plate waveguide with one ideal conductor and another with 1 um posts (0.5 by 0.5 um) at 0.5 um distance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779912" y="1196752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Cut plane along the PPW through the posts</a:t>
            </a:r>
          </a:p>
          <a:p>
            <a:r>
              <a:rPr lang="en-US" sz="1600" dirty="0" smtClean="0"/>
              <a:t>Magnetic field intensity [A/m]</a:t>
            </a:r>
          </a:p>
          <a:p>
            <a:r>
              <a:rPr lang="en-US" sz="1600" dirty="0" smtClean="0"/>
              <a:t>Peak values at 10 GHz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547664" y="4834026"/>
            <a:ext cx="3492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Uniform H inside and between the posts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39552" y="5780293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Computed with Simbeor THz</a:t>
            </a:r>
            <a:endParaRPr lang="en-US" sz="1200" i="1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2381113"/>
            <a:ext cx="3475707" cy="219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424" y="2027750"/>
            <a:ext cx="5681576" cy="226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4337609"/>
            <a:ext cx="2772308" cy="175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4283968" y="3356992"/>
            <a:ext cx="828092" cy="1800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4283968" y="5157192"/>
            <a:ext cx="1188132" cy="24097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8514491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3276364" cy="207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Roughness model with posts in PPW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7358" y="1412777"/>
            <a:ext cx="3044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Parallel-plate waveguide with one ideal conductor and another with 1 um posts (0.5 by 0.5 um) at 0.5 um distance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779912" y="1484784"/>
            <a:ext cx="4968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Cut planes along the PPW through the posts and between the posts</a:t>
            </a:r>
          </a:p>
          <a:p>
            <a:r>
              <a:rPr lang="en-US" sz="1600" dirty="0" smtClean="0"/>
              <a:t>Current flow density [A/m^2]</a:t>
            </a:r>
          </a:p>
          <a:p>
            <a:r>
              <a:rPr lang="en-US" sz="1600" dirty="0" smtClean="0"/>
              <a:t>Peak values at 10 GHz</a:t>
            </a:r>
            <a:endParaRPr lang="en-US" sz="1600" dirty="0"/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533" y="2929590"/>
            <a:ext cx="5586913" cy="222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848369" y="2715307"/>
            <a:ext cx="3181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Larger currents at the bottom and between the posts</a:t>
            </a:r>
            <a:endParaRPr lang="en-US" sz="12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6624228" y="3176972"/>
            <a:ext cx="612068" cy="10441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6120172" y="5337212"/>
            <a:ext cx="2843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Smaller currents in the “valleys”</a:t>
            </a:r>
            <a:endParaRPr lang="en-US" sz="12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 flipV="1">
            <a:off x="6444208" y="4576506"/>
            <a:ext cx="576064" cy="6927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V="1">
            <a:off x="2447764" y="3789040"/>
            <a:ext cx="936104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539552" y="5780293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Computed with Simbeor THz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7302382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0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71" y="2456892"/>
            <a:ext cx="3601777" cy="243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2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92" y="2027749"/>
            <a:ext cx="5395888" cy="2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Roughness model with posts in PPW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7358" y="1412777"/>
            <a:ext cx="3044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Parallel-plate waveguide with one ideal conductor and another with 1 um posts (0.5 by 0.5 um) at 0.5 um distance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3779912" y="1196752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Cut plane along the PPW through the posts</a:t>
            </a:r>
          </a:p>
          <a:p>
            <a:r>
              <a:rPr lang="en-US" sz="1600" dirty="0" smtClean="0"/>
              <a:t>Magnetic field intensity [A/m]</a:t>
            </a:r>
          </a:p>
          <a:p>
            <a:r>
              <a:rPr lang="en-US" sz="1600" dirty="0" smtClean="0"/>
              <a:t>Peak values at 100 GHz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223628" y="4977172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Larger H between the posts</a:t>
            </a:r>
          </a:p>
          <a:p>
            <a:r>
              <a:rPr lang="en-US" sz="1600" dirty="0" smtClean="0"/>
              <a:t>Smaller H inside the posts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4283968" y="3825044"/>
            <a:ext cx="216024" cy="13321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350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84" y="3757179"/>
            <a:ext cx="3594218" cy="227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 bwMode="auto">
          <a:xfrm>
            <a:off x="4283968" y="5157192"/>
            <a:ext cx="1512168" cy="1440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539552" y="5780293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Computed with Simbeor THz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18520263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Roughness </a:t>
            </a:r>
            <a:r>
              <a:rPr lang="en-US" dirty="0"/>
              <a:t>C</a:t>
            </a:r>
            <a:r>
              <a:rPr lang="en-US" dirty="0" smtClean="0"/>
              <a:t>orrection </a:t>
            </a:r>
            <a:r>
              <a:rPr lang="en-US" dirty="0"/>
              <a:t>C</a:t>
            </a:r>
            <a:r>
              <a:rPr lang="en-US" dirty="0" smtClean="0"/>
              <a:t>oefficients (RCCs)</a:t>
            </a:r>
          </a:p>
          <a:p>
            <a:pPr lvl="1"/>
            <a:r>
              <a:rPr lang="en-US" dirty="0" smtClean="0"/>
              <a:t>Unified 2-parameter form</a:t>
            </a:r>
          </a:p>
          <a:p>
            <a:pPr lvl="1"/>
            <a:r>
              <a:rPr lang="en-US" dirty="0" smtClean="0"/>
              <a:t>Additive and multiplicative extensions</a:t>
            </a:r>
          </a:p>
          <a:p>
            <a:pPr lvl="1"/>
            <a:r>
              <a:rPr lang="en-US" dirty="0" smtClean="0"/>
              <a:t>Commonly used RCCs in the unified form</a:t>
            </a:r>
          </a:p>
          <a:p>
            <a:r>
              <a:rPr lang="en-US" dirty="0" smtClean="0"/>
              <a:t>Inductive effect of roughness</a:t>
            </a:r>
          </a:p>
          <a:p>
            <a:r>
              <a:rPr lang="en-US" dirty="0" smtClean="0"/>
              <a:t>Practical examples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3748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07" y="2420888"/>
            <a:ext cx="3400083" cy="214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Roughness model with posts in PPW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7358" y="1412777"/>
            <a:ext cx="30445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Parallel-plate waveguide with one ideal conductor and another with 1 um posts (0.5 by 0.5 um) at 0.5 um distance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779912" y="1268760"/>
            <a:ext cx="4968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Cut planes along the PPW through the posts and between the posts</a:t>
            </a:r>
          </a:p>
          <a:p>
            <a:r>
              <a:rPr lang="en-US" sz="1600" dirty="0" smtClean="0"/>
              <a:t>Current flow density [A/m^2]</a:t>
            </a:r>
          </a:p>
          <a:p>
            <a:r>
              <a:rPr lang="en-US" sz="1600" dirty="0" smtClean="0"/>
              <a:t>Peak values at 100 GHz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73182" y="5337212"/>
            <a:ext cx="2832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Smaller currents on sides parallel the propagation direction</a:t>
            </a:r>
            <a:endParaRPr lang="en-US" sz="1200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1871700" y="3969060"/>
            <a:ext cx="1296144" cy="9732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892" y="2703651"/>
            <a:ext cx="5444392" cy="2170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444208" y="2283259"/>
            <a:ext cx="2843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Large currents on vertical walls normal to propagation direction (at the bottom of the posts)</a:t>
            </a:r>
            <a:endParaRPr lang="en-US" sz="12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6552220" y="2852936"/>
            <a:ext cx="468052" cy="86409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6264188" y="4942348"/>
            <a:ext cx="28431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Smaller currents in the “valleys”</a:t>
            </a:r>
            <a:endParaRPr lang="en-US" sz="12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 flipV="1">
            <a:off x="6588224" y="4181642"/>
            <a:ext cx="576064" cy="6927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937" y="4401108"/>
            <a:ext cx="2808312" cy="177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 bwMode="auto">
          <a:xfrm flipV="1">
            <a:off x="2663788" y="3609020"/>
            <a:ext cx="1067102" cy="3240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879812" y="5625244"/>
            <a:ext cx="792088" cy="360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5" name="TextBox 34"/>
          <p:cNvSpPr txBox="1"/>
          <p:nvPr/>
        </p:nvSpPr>
        <p:spPr>
          <a:xfrm>
            <a:off x="6300192" y="5708285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Computed with Simbeor THz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40440324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13" y="2582328"/>
            <a:ext cx="2988331" cy="183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91264" cy="788987"/>
          </a:xfrm>
        </p:spPr>
        <p:txBody>
          <a:bodyPr/>
          <a:lstStyle/>
          <a:p>
            <a:r>
              <a:rPr lang="en-US" sz="3200" dirty="0" smtClean="0"/>
              <a:t>Roughness model with “mushrooms” in PPW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79912" y="1196752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Cut plane along the PPW through the posts</a:t>
            </a:r>
          </a:p>
          <a:p>
            <a:r>
              <a:rPr lang="en-US" sz="1600" dirty="0" smtClean="0"/>
              <a:t>Magnetic field intensity [A/m]</a:t>
            </a:r>
          </a:p>
          <a:p>
            <a:r>
              <a:rPr lang="en-US" sz="1600" dirty="0" smtClean="0"/>
              <a:t>Peak values at 100 GHz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46313" y="4982717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Larger H between the “mushrooms”</a:t>
            </a:r>
          </a:p>
          <a:p>
            <a:r>
              <a:rPr lang="en-US" sz="1600" dirty="0" smtClean="0"/>
              <a:t>Smaller H inside the “mushrooms”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539552" y="5780293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Computed with Simbeor THz</a:t>
            </a:r>
            <a:endParaRPr lang="en-US" sz="12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267358" y="1412777"/>
            <a:ext cx="32245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Parallel-plate waveguide with one ideal conductor and another with 1 um “mushrooms” (1.5 by 1.5 um cap, 0.5 um stem)  at 0.5 um distance</a:t>
            </a:r>
            <a:endParaRPr lang="en-US" sz="1400" dirty="0"/>
          </a:p>
        </p:txBody>
      </p:sp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474" y="2240868"/>
            <a:ext cx="595976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2"/>
          <p:cNvCxnSpPr/>
          <p:nvPr/>
        </p:nvCxnSpPr>
        <p:spPr bwMode="auto">
          <a:xfrm flipV="1">
            <a:off x="4283968" y="3537012"/>
            <a:ext cx="756084" cy="16201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861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170323"/>
            <a:ext cx="2951807" cy="200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 bwMode="auto">
          <a:xfrm>
            <a:off x="4283968" y="5157192"/>
            <a:ext cx="1116124" cy="360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04895752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435280" cy="788987"/>
          </a:xfrm>
        </p:spPr>
        <p:txBody>
          <a:bodyPr/>
          <a:lstStyle/>
          <a:p>
            <a:r>
              <a:rPr lang="en-US" sz="3200" dirty="0" smtClean="0"/>
              <a:t>Roughness model with “mushrooms” in PPW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7358" y="1412777"/>
            <a:ext cx="32245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Parallel-plate waveguide with one ideal conductor and another with 1 um “mushrooms” (1.5 by 1.5 um cap, 0.5 um stem)  at 0.5 um distance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3815916" y="1304764"/>
            <a:ext cx="4968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3 cut planes along the PPW through the “mushrooms” and between</a:t>
            </a:r>
          </a:p>
          <a:p>
            <a:r>
              <a:rPr lang="en-US" sz="1600" dirty="0" smtClean="0"/>
              <a:t>Current flow density [A/m^2]</a:t>
            </a:r>
          </a:p>
          <a:p>
            <a:r>
              <a:rPr lang="en-US" sz="1600" dirty="0" smtClean="0"/>
              <a:t>Peak values at 100 GHz</a:t>
            </a:r>
            <a:endParaRPr lang="en-US" sz="1600" dirty="0"/>
          </a:p>
        </p:txBody>
      </p:sp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0" y="2582328"/>
            <a:ext cx="3230711" cy="219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059" y="2364945"/>
            <a:ext cx="5508265" cy="2196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959" y="4545124"/>
            <a:ext cx="3787337" cy="1510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300192" y="5708285"/>
            <a:ext cx="25922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Computed with Simbeor THz</a:t>
            </a:r>
            <a:endParaRPr lang="en-US" sz="12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5000" y="5444844"/>
            <a:ext cx="3437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Currents are on both sides of “cap” in opposite directions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7711693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“Mushrooms” in PPW – current flow density at 3 cut planes (between, through cap and stem)</a:t>
            </a:r>
            <a:endParaRPr lang="en-US" sz="2800" dirty="0"/>
          </a:p>
        </p:txBody>
      </p:sp>
      <p:pic>
        <p:nvPicPr>
          <p:cNvPr id="8" name="New Projec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212118"/>
            <a:ext cx="8229600" cy="462915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663788" y="6048000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Animation at 100 GHz over one period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59509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“Mushrooms” in PPW – </a:t>
            </a:r>
            <a:r>
              <a:rPr lang="en-US" sz="2800" dirty="0" smtClean="0"/>
              <a:t>magnetic field intensity in cut plane through cap (additional inductance)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9" name="RoughnessInductanc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360488"/>
            <a:ext cx="8229600" cy="4629150"/>
          </a:xfrm>
        </p:spPr>
      </p:pic>
      <p:sp>
        <p:nvSpPr>
          <p:cNvPr id="10" name="TextBox 9"/>
          <p:cNvSpPr txBox="1"/>
          <p:nvPr/>
        </p:nvSpPr>
        <p:spPr>
          <a:xfrm>
            <a:off x="2663788" y="6048000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Animation at 100 GHz over one period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83350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4" y="1967143"/>
            <a:ext cx="4164819" cy="363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1916832"/>
            <a:ext cx="4104456" cy="357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Roughness model identification with measurements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1560" y="3386606"/>
            <a:ext cx="28316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GMS Insertion Loss:</a:t>
            </a:r>
          </a:p>
          <a:p>
            <a:r>
              <a:rPr lang="en-US" sz="1100" dirty="0" smtClean="0"/>
              <a:t>Measured – green *</a:t>
            </a:r>
          </a:p>
          <a:p>
            <a:r>
              <a:rPr lang="en-US" sz="1100" dirty="0" smtClean="0"/>
              <a:t>MHRCC – red o</a:t>
            </a:r>
          </a:p>
          <a:p>
            <a:r>
              <a:rPr lang="en-US" sz="1100" dirty="0" smtClean="0"/>
              <a:t>HRCC – blue squares</a:t>
            </a:r>
          </a:p>
          <a:p>
            <a:r>
              <a:rPr lang="en-US" sz="1100" dirty="0" smtClean="0"/>
              <a:t>MGRCC – purple x</a:t>
            </a:r>
          </a:p>
          <a:p>
            <a:r>
              <a:rPr lang="en-US" sz="1100" dirty="0" smtClean="0"/>
              <a:t>HSRCC – cyan +</a:t>
            </a:r>
          </a:p>
          <a:p>
            <a:r>
              <a:rPr lang="en-US" sz="1100" dirty="0" smtClean="0"/>
              <a:t>BRCC – black rhombs</a:t>
            </a:r>
          </a:p>
          <a:p>
            <a:r>
              <a:rPr lang="en-US" sz="1100" dirty="0" smtClean="0"/>
              <a:t>HBRCC – green o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5220072" y="2818080"/>
            <a:ext cx="28316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GMS Phase Delay:</a:t>
            </a:r>
          </a:p>
          <a:p>
            <a:r>
              <a:rPr lang="en-US" sz="1100" dirty="0" smtClean="0"/>
              <a:t>Measured – green *</a:t>
            </a:r>
          </a:p>
          <a:p>
            <a:r>
              <a:rPr lang="en-US" sz="1100" dirty="0" smtClean="0"/>
              <a:t>MHRCC – red o</a:t>
            </a:r>
          </a:p>
          <a:p>
            <a:r>
              <a:rPr lang="en-US" sz="1100" dirty="0" smtClean="0"/>
              <a:t>HRCC – blue squares</a:t>
            </a:r>
          </a:p>
          <a:p>
            <a:r>
              <a:rPr lang="en-US" sz="1100" dirty="0" smtClean="0"/>
              <a:t>MGRCC – purple x</a:t>
            </a:r>
          </a:p>
          <a:p>
            <a:r>
              <a:rPr lang="en-US" sz="1100" dirty="0" smtClean="0"/>
              <a:t>HSRCC – cyan +</a:t>
            </a:r>
          </a:p>
          <a:p>
            <a:r>
              <a:rPr lang="en-US" sz="1100" dirty="0" smtClean="0"/>
              <a:t>BRCC – black rhombs</a:t>
            </a:r>
          </a:p>
          <a:p>
            <a:r>
              <a:rPr lang="en-US" sz="1100" dirty="0"/>
              <a:t>HBRCC – green </a:t>
            </a:r>
            <a:r>
              <a:rPr lang="en-US" sz="1100" dirty="0" smtClean="0"/>
              <a:t>o</a:t>
            </a:r>
            <a:endParaRPr lang="en-US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647564" y="1232756"/>
            <a:ext cx="7884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Identification with GMS-parameters for CMP-28 channel modeling platform from Wild River Technology – uses S-parameters of 2 line segments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899592" y="5667635"/>
            <a:ext cx="71647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Details of the method: Y</a:t>
            </a:r>
            <a:r>
              <a:rPr lang="en-US" sz="1100" dirty="0"/>
              <a:t>. Shlepnev, Broadband material model identification with GMS-parameters, </a:t>
            </a:r>
            <a:r>
              <a:rPr lang="en-US" sz="1100" i="1" dirty="0"/>
              <a:t>in Proc. of 2015 IEEE 24th Conference on EPEPS</a:t>
            </a:r>
            <a:r>
              <a:rPr lang="en-US" sz="1100" dirty="0"/>
              <a:t>, October 25-28, 2015, San Jose, CA.</a:t>
            </a:r>
          </a:p>
        </p:txBody>
      </p:sp>
    </p:spTree>
    <p:extLst>
      <p:ext uri="{BB962C8B-B14F-4D97-AF65-F5344CB8AC3E}">
        <p14:creationId xmlns:p14="http://schemas.microsoft.com/office/powerpoint/2010/main" val="26706253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Difference in GMS magnitude and phase delay: measured vs. identified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7584" y="1304764"/>
            <a:ext cx="514857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Modified Hammerstad (MHRCC, red o): SR=0.313 um, RF=2.595;</a:t>
            </a:r>
          </a:p>
          <a:p>
            <a:r>
              <a:rPr lang="en-US" sz="1100" dirty="0" err="1" smtClean="0"/>
              <a:t>Huray</a:t>
            </a:r>
            <a:r>
              <a:rPr lang="en-US" sz="1100" dirty="0" smtClean="0"/>
              <a:t> (HRCC, blue squares): SR=0.123 um, RF=7.846;</a:t>
            </a:r>
          </a:p>
          <a:p>
            <a:r>
              <a:rPr lang="en-US" sz="1100" dirty="0" err="1" smtClean="0"/>
              <a:t>Modifed</a:t>
            </a:r>
            <a:r>
              <a:rPr lang="en-US" sz="1100" dirty="0" smtClean="0"/>
              <a:t> </a:t>
            </a:r>
            <a:r>
              <a:rPr lang="en-US" sz="1100" dirty="0" err="1" smtClean="0"/>
              <a:t>Groiss</a:t>
            </a:r>
            <a:r>
              <a:rPr lang="en-US" sz="1100" dirty="0" smtClean="0"/>
              <a:t> (MGRCC, purple x): SR=0.216 um, RF=2.759;</a:t>
            </a:r>
          </a:p>
          <a:p>
            <a:r>
              <a:rPr lang="en-US" sz="1100" dirty="0" smtClean="0"/>
              <a:t>Hemispherical (HSRCC, cyan +): SR=0.563 um, RF=3.969;</a:t>
            </a:r>
          </a:p>
          <a:p>
            <a:r>
              <a:rPr lang="en-US" sz="1100" dirty="0" smtClean="0"/>
              <a:t>Bushminskiy (BRCC, black rhombs): SR=0.362 um, RF=2.405;</a:t>
            </a:r>
          </a:p>
          <a:p>
            <a:endParaRPr lang="en-US" sz="1100" dirty="0" smtClean="0"/>
          </a:p>
          <a:p>
            <a:r>
              <a:rPr lang="en-US" sz="1100" dirty="0" err="1" smtClean="0"/>
              <a:t>Huray</a:t>
            </a:r>
            <a:r>
              <a:rPr lang="en-US" sz="1100" dirty="0" smtClean="0"/>
              <a:t>-Bracken (HBRCC, red </a:t>
            </a:r>
            <a:r>
              <a:rPr lang="en-US" sz="1100" dirty="0"/>
              <a:t>*): </a:t>
            </a:r>
            <a:r>
              <a:rPr lang="en-US" sz="1100" dirty="0" smtClean="0"/>
              <a:t>SR=0.123 </a:t>
            </a:r>
            <a:r>
              <a:rPr lang="en-US" sz="1100" dirty="0"/>
              <a:t>um, RF=7.846</a:t>
            </a:r>
            <a:r>
              <a:rPr lang="en-US" sz="1100" dirty="0" smtClean="0"/>
              <a:t>;</a:t>
            </a:r>
            <a:endParaRPr lang="en-US" sz="1100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2708920"/>
            <a:ext cx="3708412" cy="323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44" y="2780927"/>
            <a:ext cx="3550320" cy="30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Brace 2"/>
          <p:cNvSpPr/>
          <p:nvPr/>
        </p:nvSpPr>
        <p:spPr bwMode="auto">
          <a:xfrm>
            <a:off x="5580112" y="1268760"/>
            <a:ext cx="288032" cy="1008112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8144" y="1268760"/>
            <a:ext cx="32043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Dielectric model is Wideband Debye:</a:t>
            </a:r>
            <a:br>
              <a:rPr lang="en-US" sz="1200" b="1" dirty="0" smtClean="0"/>
            </a:br>
            <a:r>
              <a:rPr lang="en-US" sz="1200" dirty="0" err="1" smtClean="0"/>
              <a:t>Dk</a:t>
            </a:r>
            <a:r>
              <a:rPr lang="en-US" sz="1200" dirty="0" smtClean="0"/>
              <a:t>=3.811, LT=0.00111 @ 1 GHz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5904148" y="2276872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Dk</a:t>
            </a:r>
            <a:r>
              <a:rPr lang="en-US" sz="1200" dirty="0" smtClean="0"/>
              <a:t>=3.787, LT=0.00111 @ 1 GHz</a:t>
            </a:r>
            <a:endParaRPr lang="en-US" sz="1200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6912260" y="4797152"/>
            <a:ext cx="18002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236296" y="4941168"/>
            <a:ext cx="104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HBRCC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7" idx="0"/>
          </p:cNvCxnSpPr>
          <p:nvPr/>
        </p:nvCxnSpPr>
        <p:spPr bwMode="auto">
          <a:xfrm flipH="1" flipV="1">
            <a:off x="1947318" y="3785058"/>
            <a:ext cx="86400" cy="7507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511660" y="4535832"/>
            <a:ext cx="1044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MGRCC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19572" y="5975702"/>
            <a:ext cx="82449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5050"/>
                </a:solidFill>
              </a:rPr>
              <a:t>Higher inductance and lower </a:t>
            </a:r>
            <a:r>
              <a:rPr lang="en-US" sz="1100" dirty="0" err="1" smtClean="0">
                <a:solidFill>
                  <a:srgbClr val="FF5050"/>
                </a:solidFill>
              </a:rPr>
              <a:t>Dk</a:t>
            </a:r>
            <a:r>
              <a:rPr lang="en-US" sz="1100" dirty="0" smtClean="0">
                <a:solidFill>
                  <a:srgbClr val="FF5050"/>
                </a:solidFill>
              </a:rPr>
              <a:t> increase impedance. No way to validate – CMP-28 was not cross-sectioned!</a:t>
            </a:r>
            <a:endParaRPr lang="en-US" sz="1100" dirty="0">
              <a:solidFill>
                <a:srgbClr val="FF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3031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Practical example with cross-sectioning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2153465" cy="2083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 bwMode="auto">
          <a:xfrm>
            <a:off x="492431" y="2077344"/>
            <a:ext cx="212857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65000"/>
                <a:alpha val="4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471919" y="2289997"/>
            <a:ext cx="2128578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65000"/>
                <a:alpha val="4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36812"/>
            <a:ext cx="2976004" cy="86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 bwMode="auto">
          <a:xfrm>
            <a:off x="2735796" y="1988840"/>
            <a:ext cx="360040" cy="39604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80212" y="2041103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</a:t>
            </a:r>
            <a:r>
              <a:rPr lang="en-US" sz="1400" dirty="0" smtClean="0"/>
              <a:t>ostly resin</a:t>
            </a:r>
            <a:endParaRPr lang="en-US" sz="1400" dirty="0"/>
          </a:p>
        </p:txBody>
      </p:sp>
      <p:sp>
        <p:nvSpPr>
          <p:cNvPr id="13" name="Right Arrow 12"/>
          <p:cNvSpPr/>
          <p:nvPr/>
        </p:nvSpPr>
        <p:spPr bwMode="auto">
          <a:xfrm flipH="1">
            <a:off x="6179852" y="2084169"/>
            <a:ext cx="324036" cy="24546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23828" y="1268760"/>
            <a:ext cx="5436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Differential strip with FEXT, HVLP copper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915816" y="2780928"/>
            <a:ext cx="5940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Details in App Note #2017_03 at www.simberian.com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5004048" y="1808820"/>
            <a:ext cx="1476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FR4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004048" y="2257127"/>
            <a:ext cx="1476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FR4</a:t>
            </a:r>
            <a:endParaRPr lang="en-US" sz="14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18" t="31932" r="45" b="-225"/>
          <a:stretch/>
        </p:blipFill>
        <p:spPr bwMode="auto">
          <a:xfrm>
            <a:off x="611560" y="4077072"/>
            <a:ext cx="4160554" cy="197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03878" y="3476908"/>
            <a:ext cx="396812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FR4: </a:t>
            </a:r>
            <a:r>
              <a:rPr lang="en-US" sz="1100" dirty="0" err="1"/>
              <a:t>Dk</a:t>
            </a:r>
            <a:r>
              <a:rPr lang="en-US" sz="1100" dirty="0"/>
              <a:t>=3.54, LT=0.0058 @ 1 GHz;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smtClean="0"/>
              <a:t>Resin: </a:t>
            </a:r>
            <a:r>
              <a:rPr lang="en-US" sz="1100" dirty="0" err="1"/>
              <a:t>Dk</a:t>
            </a:r>
            <a:r>
              <a:rPr lang="en-US" sz="1100" dirty="0"/>
              <a:t>=3.76, LT=0.0058 @ 1 GHz;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smtClean="0"/>
              <a:t>Roughness: Modified </a:t>
            </a:r>
            <a:r>
              <a:rPr lang="en-US" sz="1100" dirty="0" err="1"/>
              <a:t>Groiss</a:t>
            </a:r>
            <a:r>
              <a:rPr lang="en-US" sz="1100" dirty="0"/>
              <a:t> SR=0.19 um, RF=2.75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3" t="27249" r="-158" b="555"/>
          <a:stretch/>
        </p:blipFill>
        <p:spPr bwMode="auto">
          <a:xfrm>
            <a:off x="4860032" y="4077072"/>
            <a:ext cx="4068452" cy="1937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004048" y="3404900"/>
            <a:ext cx="374441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FR4: </a:t>
            </a:r>
            <a:r>
              <a:rPr lang="en-US" sz="1100" dirty="0" err="1"/>
              <a:t>Dk</a:t>
            </a:r>
            <a:r>
              <a:rPr lang="en-US" sz="1100" dirty="0"/>
              <a:t>=3.465, LT=0.002 @ 1 GHz;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smtClean="0"/>
              <a:t>Resin </a:t>
            </a:r>
            <a:r>
              <a:rPr lang="en-US" sz="1100" dirty="0" err="1"/>
              <a:t>Dk</a:t>
            </a:r>
            <a:r>
              <a:rPr lang="en-US" sz="1100" dirty="0"/>
              <a:t>=3.63, LT=0.002 @ 1 GHz; 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en-US" sz="1100" dirty="0" smtClean="0"/>
              <a:t>Roughness: </a:t>
            </a:r>
            <a:r>
              <a:rPr lang="en-US" sz="1100" dirty="0" err="1" smtClean="0"/>
              <a:t>Huray</a:t>
            </a:r>
            <a:r>
              <a:rPr lang="en-US" sz="1100" dirty="0" smtClean="0"/>
              <a:t>-Bracken SR=0.2 um, </a:t>
            </a:r>
            <a:r>
              <a:rPr lang="en-US" sz="1100" dirty="0"/>
              <a:t>RF=7.75</a:t>
            </a:r>
          </a:p>
        </p:txBody>
      </p:sp>
    </p:spTree>
    <p:extLst>
      <p:ext uri="{BB962C8B-B14F-4D97-AF65-F5344CB8AC3E}">
        <p14:creationId xmlns:p14="http://schemas.microsoft.com/office/powerpoint/2010/main" val="260476736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with TDR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1445096"/>
            <a:ext cx="6313740" cy="4108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>
            <a:stCxn id="9" idx="2"/>
          </p:cNvCxnSpPr>
          <p:nvPr/>
        </p:nvCxnSpPr>
        <p:spPr bwMode="auto">
          <a:xfrm>
            <a:off x="5850142" y="2970240"/>
            <a:ext cx="0" cy="4388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5112060" y="2600908"/>
            <a:ext cx="147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88496" y="4041068"/>
            <a:ext cx="19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Modified </a:t>
            </a:r>
            <a:r>
              <a:rPr lang="en-US" sz="1200" dirty="0" err="1" smtClean="0"/>
              <a:t>Groiss</a:t>
            </a:r>
            <a:r>
              <a:rPr lang="en-US" sz="1200" dirty="0" smtClean="0"/>
              <a:t> roughness model (non-causal)</a:t>
            </a:r>
            <a:endParaRPr lang="en-US" sz="1200" dirty="0"/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 bwMode="auto">
          <a:xfrm flipH="1" flipV="1">
            <a:off x="5292080" y="3933060"/>
            <a:ext cx="296416" cy="4311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835696" y="2670011"/>
            <a:ext cx="2611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Huray</a:t>
            </a:r>
            <a:r>
              <a:rPr lang="en-US" sz="1200" dirty="0" smtClean="0"/>
              <a:t>-Bracken roughness model with copper resistivity adjusted at to match IL at low frequency</a:t>
            </a:r>
            <a:endParaRPr lang="en-US" sz="1200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3527884" y="3465004"/>
            <a:ext cx="324036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Rectangle 14"/>
          <p:cNvSpPr/>
          <p:nvPr/>
        </p:nvSpPr>
        <p:spPr>
          <a:xfrm>
            <a:off x="1682540" y="1916832"/>
            <a:ext cx="5049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24-inch segment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85265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7463172" cy="4911725"/>
          </a:xfrm>
        </p:spPr>
        <p:txBody>
          <a:bodyPr/>
          <a:lstStyle/>
          <a:p>
            <a:r>
              <a:rPr lang="en-US" sz="2000" dirty="0" smtClean="0"/>
              <a:t>Unified 2-parameter </a:t>
            </a:r>
            <a:r>
              <a:rPr lang="en-US" sz="2000" dirty="0"/>
              <a:t>form for most of the roughness correction coefficients with additive and multiplicative extensions is proposed</a:t>
            </a:r>
          </a:p>
          <a:p>
            <a:r>
              <a:rPr lang="en-US" sz="2000" dirty="0" smtClean="0"/>
              <a:t>Some observations on the roughness</a:t>
            </a:r>
          </a:p>
          <a:p>
            <a:pPr lvl="1"/>
            <a:r>
              <a:rPr lang="en-US" sz="1800" dirty="0"/>
              <a:t>All mentioned roughness correction coefficients are “heuristic</a:t>
            </a:r>
            <a:r>
              <a:rPr lang="en-US" sz="1800" dirty="0" smtClean="0"/>
              <a:t>”</a:t>
            </a:r>
            <a:endParaRPr lang="en-US" sz="1800" dirty="0"/>
          </a:p>
          <a:p>
            <a:pPr lvl="1"/>
            <a:r>
              <a:rPr lang="en-US" sz="1800" dirty="0" smtClean="0"/>
              <a:t>We </a:t>
            </a:r>
            <a:r>
              <a:rPr lang="en-US" sz="1800" dirty="0"/>
              <a:t>definitely know that the roughness increases the </a:t>
            </a:r>
            <a:r>
              <a:rPr lang="en-US" sz="1800" dirty="0" smtClean="0"/>
              <a:t>losses – no doubts about it and all RCCs predict it</a:t>
            </a:r>
            <a:endParaRPr lang="en-US" sz="1800" dirty="0"/>
          </a:p>
          <a:p>
            <a:pPr lvl="1"/>
            <a:r>
              <a:rPr lang="en-US" sz="1800" dirty="0" smtClean="0"/>
              <a:t>Drawing flat boundary changes both capacitance</a:t>
            </a:r>
            <a:br>
              <a:rPr lang="en-US" sz="1800" dirty="0" smtClean="0"/>
            </a:br>
            <a:r>
              <a:rPr lang="en-US" sz="1800" dirty="0" smtClean="0"/>
              <a:t>and inductance of the model – may be interpreted </a:t>
            </a:r>
            <a:br>
              <a:rPr lang="en-US" sz="1800" dirty="0" smtClean="0"/>
            </a:br>
            <a:r>
              <a:rPr lang="en-US" sz="1800" dirty="0" smtClean="0"/>
              <a:t>as capacitance or inductance of rough surface </a:t>
            </a:r>
          </a:p>
          <a:p>
            <a:pPr lvl="1"/>
            <a:r>
              <a:rPr lang="en-US" sz="1800" dirty="0" smtClean="0"/>
              <a:t>Some surfaces may increase the inductance above predicted by the Wheeler’s rule and beyond the boundary positioning – accounted in </a:t>
            </a:r>
            <a:r>
              <a:rPr lang="en-US" sz="1800" dirty="0" err="1" smtClean="0"/>
              <a:t>Huray</a:t>
            </a:r>
            <a:r>
              <a:rPr lang="en-US" sz="1800" dirty="0" smtClean="0"/>
              <a:t>-Bracken RCC</a:t>
            </a:r>
          </a:p>
          <a:p>
            <a:pPr lvl="1"/>
            <a:r>
              <a:rPr lang="en-US" sz="1800" dirty="0" smtClean="0"/>
              <a:t>Some surfaces may increase the capacitance beyond the boundary positioning – cannot be accounted by RCCs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228" y="3417817"/>
            <a:ext cx="1872208" cy="911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1666199"/>
              </p:ext>
            </p:extLst>
          </p:nvPr>
        </p:nvGraphicFramePr>
        <p:xfrm>
          <a:off x="5688124" y="1844824"/>
          <a:ext cx="3365500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16" name="Equation" r:id="rId4" imgW="1815312" imgH="253890" progId="Equation.DSMT4">
                  <p:embed/>
                </p:oleObj>
              </mc:Choice>
              <mc:Fallback>
                <p:oleObj name="Equation" r:id="rId4" imgW="1815312" imgH="25389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8124" y="1844824"/>
                        <a:ext cx="3365500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980107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Printed Circuit Boards (PCBs)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1000" y="1340768"/>
            <a:ext cx="6019800" cy="471652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Copper interconnects in layered dielectrics</a:t>
            </a:r>
          </a:p>
          <a:p>
            <a:r>
              <a:rPr lang="en-US" sz="2000" dirty="0" smtClean="0"/>
              <a:t>System-level integration/packaging at relatively short distances (up to ~ 0.5 m)</a:t>
            </a:r>
          </a:p>
          <a:p>
            <a:pPr lvl="1"/>
            <a:r>
              <a:rPr lang="en-US" sz="1800" dirty="0" smtClean="0"/>
              <a:t>Best bps/volume</a:t>
            </a:r>
          </a:p>
          <a:p>
            <a:pPr lvl="1"/>
            <a:r>
              <a:rPr lang="en-US" sz="1800" dirty="0" smtClean="0"/>
              <a:t>Good bps/Watt – beats optical</a:t>
            </a:r>
          </a:p>
          <a:p>
            <a:pPr lvl="1"/>
            <a:r>
              <a:rPr lang="en-US" sz="1800" dirty="0" smtClean="0"/>
              <a:t>Best bps/$ - beats optical &amp; cables + conn.</a:t>
            </a:r>
          </a:p>
          <a:p>
            <a:r>
              <a:rPr lang="en-US" sz="2000" dirty="0" smtClean="0"/>
              <a:t>Data rate can be extended up to 100 Gbps (NRZ) or 200 Gbps (PAM4)</a:t>
            </a:r>
          </a:p>
          <a:p>
            <a:pPr lvl="1"/>
            <a:r>
              <a:rPr lang="en-US" sz="1600" dirty="0" smtClean="0"/>
              <a:t>Requires understanding and proper selection of laminate dielectrics</a:t>
            </a:r>
            <a:r>
              <a:rPr lang="en-US" sz="1600" b="1" dirty="0" smtClean="0"/>
              <a:t>,</a:t>
            </a:r>
            <a:r>
              <a:rPr lang="en-US" sz="1600" dirty="0" smtClean="0"/>
              <a:t> copper foil and fabrication process</a:t>
            </a:r>
          </a:p>
          <a:p>
            <a:pPr lvl="1"/>
            <a:r>
              <a:rPr lang="en-US" sz="1600" dirty="0" smtClean="0"/>
              <a:t>Requires broadband dielectric and</a:t>
            </a:r>
            <a:r>
              <a:rPr lang="en-US" sz="1600" b="1" dirty="0" smtClean="0"/>
              <a:t> conductor surface roughness modeling</a:t>
            </a:r>
          </a:p>
          <a:p>
            <a:pPr lvl="1"/>
            <a:r>
              <a:rPr lang="en-US" sz="1600" dirty="0" smtClean="0"/>
              <a:t>We have to be prepared to simulate rough copper interconnects well beyond 100 GHz…</a:t>
            </a:r>
          </a:p>
          <a:p>
            <a:endParaRPr lang="en-US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5" y="1800697"/>
            <a:ext cx="2306370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24600" y="1507565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100 Gbps – 6 mil, 5 inch strip</a:t>
            </a:r>
            <a:endParaRPr lang="en-US" sz="12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71046"/>
            <a:ext cx="2277795" cy="1324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00800" y="3263269"/>
            <a:ext cx="259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  <a:r>
              <a:rPr lang="en-US" sz="1200" dirty="0" smtClean="0"/>
              <a:t>00 Gbps – 6 mil, 5 inch strip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971600" y="5805264"/>
            <a:ext cx="7488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More in “Material World” tutorial and “Laminate Material Characterization” webinar…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18830535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ough copper bottleneck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63272" cy="4911725"/>
          </a:xfrm>
        </p:spPr>
        <p:txBody>
          <a:bodyPr/>
          <a:lstStyle/>
          <a:p>
            <a:r>
              <a:rPr lang="en-US" sz="2000" dirty="0" smtClean="0"/>
              <a:t>Copper made rough to stick to laminate dielectric and prevent the delamination</a:t>
            </a:r>
          </a:p>
          <a:p>
            <a:pPr lvl="1"/>
            <a:r>
              <a:rPr lang="en-US" sz="1800" dirty="0" smtClean="0"/>
              <a:t>Rolled “smooth” copper roughened by copper foil manufacturers and by PCB manufacturers (oxide treatment)</a:t>
            </a:r>
          </a:p>
          <a:p>
            <a:pPr lvl="1"/>
            <a:r>
              <a:rPr lang="en-US" sz="1800" dirty="0" smtClean="0"/>
              <a:t>Electrodeposited copper is rough </a:t>
            </a:r>
            <a:r>
              <a:rPr lang="en-US" sz="1800" dirty="0" smtClean="0"/>
              <a:t>on one side (mate) and </a:t>
            </a:r>
            <a:r>
              <a:rPr lang="en-US" sz="1800" dirty="0" smtClean="0"/>
              <a:t>further roughened by PCB manufacturer on the </a:t>
            </a:r>
            <a:r>
              <a:rPr lang="en-US" sz="1800" dirty="0" smtClean="0"/>
              <a:t>drum (shiny) </a:t>
            </a:r>
            <a:r>
              <a:rPr lang="en-US" sz="1800" dirty="0" smtClean="0"/>
              <a:t>side</a:t>
            </a:r>
          </a:p>
          <a:p>
            <a:r>
              <a:rPr lang="en-US" sz="2000" dirty="0"/>
              <a:t>Narrow rough copper traces is the major obstacle for increase of communication speed on </a:t>
            </a:r>
            <a:r>
              <a:rPr lang="en-US" sz="2000" dirty="0" smtClean="0"/>
              <a:t>PCBs</a:t>
            </a:r>
            <a:endParaRPr lang="en-US" sz="2000" dirty="0"/>
          </a:p>
          <a:p>
            <a:pPr lvl="1"/>
            <a:r>
              <a:rPr lang="en-US" sz="1800" dirty="0"/>
              <a:t>Low-loss homogeneous dielectrics are </a:t>
            </a:r>
            <a:r>
              <a:rPr lang="en-US" sz="1800" dirty="0" smtClean="0"/>
              <a:t>available, broadband models can be constructed from the specs data (</a:t>
            </a:r>
            <a:r>
              <a:rPr lang="en-US" sz="1800" dirty="0" err="1" smtClean="0"/>
              <a:t>Dk</a:t>
            </a:r>
            <a:r>
              <a:rPr lang="en-US" sz="1800" dirty="0" smtClean="0"/>
              <a:t> and LT at one or multiple </a:t>
            </a:r>
            <a:r>
              <a:rPr lang="en-US" sz="1800" dirty="0" err="1" smtClean="0"/>
              <a:t>frqs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Practically nothing on copper foil datasheets can be used to build broadband models (Ra/Sa is not sufficient, all other numbers are </a:t>
            </a:r>
            <a:r>
              <a:rPr lang="en-US" sz="1800" dirty="0" smtClean="0"/>
              <a:t>practically </a:t>
            </a:r>
            <a:r>
              <a:rPr lang="en-US" sz="1800" dirty="0" smtClean="0"/>
              <a:t>irrelevant</a:t>
            </a:r>
            <a:r>
              <a:rPr lang="en-US" sz="1800" dirty="0" smtClean="0"/>
              <a:t>)</a:t>
            </a:r>
          </a:p>
          <a:p>
            <a:pPr lvl="1"/>
            <a:r>
              <a:rPr lang="en-US" sz="1800" dirty="0" smtClean="0"/>
              <a:t>To </a:t>
            </a:r>
            <a:r>
              <a:rPr lang="en-US" sz="1800" dirty="0"/>
              <a:t>have analysis to measurement correlation at frequencies above 3-5 </a:t>
            </a:r>
            <a:r>
              <a:rPr lang="en-US" sz="1800" dirty="0" smtClean="0"/>
              <a:t>GHz, </a:t>
            </a:r>
            <a:r>
              <a:rPr lang="en-US" sz="1800" dirty="0" smtClean="0">
                <a:solidFill>
                  <a:srgbClr val="FF0000"/>
                </a:solidFill>
              </a:rPr>
              <a:t>copper roughness models must </a:t>
            </a:r>
            <a:r>
              <a:rPr lang="en-US" sz="1800" dirty="0" smtClean="0">
                <a:solidFill>
                  <a:srgbClr val="FF0000"/>
                </a:solidFill>
              </a:rPr>
              <a:t>be defined and </a:t>
            </a:r>
            <a:r>
              <a:rPr lang="en-US" sz="1800" dirty="0" smtClean="0">
                <a:solidFill>
                  <a:srgbClr val="FF0000"/>
                </a:solidFill>
              </a:rPr>
              <a:t>identified</a:t>
            </a:r>
          </a:p>
          <a:p>
            <a:pPr lvl="1"/>
            <a:endParaRPr lang="en-US" sz="2400" dirty="0" smtClean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37341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Roughness models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 bwMode="auto">
          <a:xfrm>
            <a:off x="395537" y="1304764"/>
            <a:ext cx="5364595" cy="43891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1600" dirty="0" smtClean="0"/>
              <a:t>Direct electromagnetic analysis is simply not possible or very approximate</a:t>
            </a:r>
          </a:p>
          <a:p>
            <a:pPr eaLnBrk="1" hangingPunct="1"/>
            <a:r>
              <a:rPr lang="en-US" altLang="en-US" sz="1600" dirty="0"/>
              <a:t>Differential Extrapolation Roughness Measurement (</a:t>
            </a:r>
            <a:r>
              <a:rPr lang="en-US" altLang="en-US" sz="1600" dirty="0" err="1"/>
              <a:t>Koledintseva</a:t>
            </a:r>
            <a:r>
              <a:rPr lang="en-US" altLang="en-US" sz="1600" dirty="0"/>
              <a:t>, </a:t>
            </a:r>
            <a:r>
              <a:rPr lang="en-US" altLang="en-US" sz="1600" dirty="0" err="1"/>
              <a:t>Rakov</a:t>
            </a:r>
            <a:r>
              <a:rPr lang="en-US" altLang="en-US" sz="1600" dirty="0"/>
              <a:t>,…)</a:t>
            </a:r>
          </a:p>
          <a:p>
            <a:pPr eaLnBrk="1" hangingPunct="1"/>
            <a:r>
              <a:rPr lang="en-US" altLang="en-US" sz="1600" dirty="0" smtClean="0"/>
              <a:t>Effective Roughness Dielectric Layer (</a:t>
            </a:r>
            <a:r>
              <a:rPr lang="en-US" sz="1600" dirty="0" err="1"/>
              <a:t>Koledintseva</a:t>
            </a:r>
            <a:r>
              <a:rPr lang="en-US" sz="1600" dirty="0"/>
              <a:t>, Koul</a:t>
            </a:r>
            <a:r>
              <a:rPr lang="en-US" sz="1600" dirty="0" smtClean="0"/>
              <a:t>,…</a:t>
            </a:r>
            <a:r>
              <a:rPr lang="en-US" altLang="en-US" sz="1600" dirty="0" smtClean="0"/>
              <a:t>)</a:t>
            </a:r>
          </a:p>
          <a:p>
            <a:pPr eaLnBrk="1" hangingPunct="1"/>
            <a:r>
              <a:rPr lang="en-US" altLang="en-US" sz="1600" dirty="0" smtClean="0"/>
              <a:t>Roughness Correction Coefficients (RCC):</a:t>
            </a:r>
          </a:p>
          <a:p>
            <a:pPr lvl="1" eaLnBrk="1" hangingPunct="1"/>
            <a:r>
              <a:rPr lang="en-US" altLang="en-US" sz="1400" dirty="0" smtClean="0"/>
              <a:t>Hammerstad model (Hammerstad, Jensen)</a:t>
            </a:r>
          </a:p>
          <a:p>
            <a:pPr lvl="1" eaLnBrk="1" hangingPunct="1"/>
            <a:r>
              <a:rPr lang="en-US" altLang="en-US" sz="1400" dirty="0" err="1"/>
              <a:t>Bushminskiy’s</a:t>
            </a:r>
            <a:r>
              <a:rPr lang="en-US" altLang="en-US" sz="1400" dirty="0"/>
              <a:t> model (Bushminskiy, </a:t>
            </a:r>
            <a:r>
              <a:rPr lang="en-US" altLang="en-US" sz="1400" dirty="0" err="1"/>
              <a:t>Yakuben</a:t>
            </a:r>
            <a:r>
              <a:rPr lang="en-US" altLang="en-US" sz="1400" dirty="0"/>
              <a:t>,…)</a:t>
            </a:r>
          </a:p>
          <a:p>
            <a:pPr lvl="1" eaLnBrk="1" hangingPunct="1"/>
            <a:r>
              <a:rPr lang="en-US" altLang="en-US" sz="1400" dirty="0" err="1" smtClean="0"/>
              <a:t>Groiss</a:t>
            </a:r>
            <a:r>
              <a:rPr lang="en-US" altLang="en-US" sz="1400" dirty="0" smtClean="0"/>
              <a:t> </a:t>
            </a:r>
            <a:r>
              <a:rPr lang="en-US" altLang="en-US" sz="1400" dirty="0"/>
              <a:t>model (</a:t>
            </a:r>
            <a:r>
              <a:rPr lang="en-US" altLang="en-US" sz="1400" dirty="0" err="1"/>
              <a:t>Groiss</a:t>
            </a:r>
            <a:r>
              <a:rPr lang="en-US" altLang="en-US" sz="1400" dirty="0"/>
              <a:t>, </a:t>
            </a:r>
            <a:r>
              <a:rPr lang="en-US" altLang="en-US" sz="1400" dirty="0" err="1"/>
              <a:t>Bardi</a:t>
            </a:r>
            <a:r>
              <a:rPr lang="en-US" altLang="en-US" sz="1400" dirty="0"/>
              <a:t>,…)</a:t>
            </a:r>
          </a:p>
          <a:p>
            <a:pPr lvl="1" eaLnBrk="1" hangingPunct="1"/>
            <a:r>
              <a:rPr lang="en-US" altLang="en-US" sz="1400" dirty="0"/>
              <a:t>Stochastic models (</a:t>
            </a:r>
            <a:r>
              <a:rPr lang="en-US" sz="1400" dirty="0"/>
              <a:t>Sanderson, Tsang,…)</a:t>
            </a:r>
            <a:endParaRPr lang="en-US" altLang="en-US" sz="1400" dirty="0"/>
          </a:p>
          <a:p>
            <a:pPr lvl="1" eaLnBrk="1" hangingPunct="1"/>
            <a:r>
              <a:rPr lang="en-US" altLang="en-US" sz="1400" dirty="0" smtClean="0"/>
              <a:t>Hemispherical </a:t>
            </a:r>
            <a:r>
              <a:rPr lang="en-US" altLang="en-US" sz="1400" dirty="0"/>
              <a:t>model (Hall, </a:t>
            </a:r>
            <a:r>
              <a:rPr lang="en-US" altLang="en-US" sz="1400" dirty="0" err="1"/>
              <a:t>Pytel</a:t>
            </a:r>
            <a:r>
              <a:rPr lang="en-US" altLang="en-US" sz="1400" dirty="0" smtClean="0"/>
              <a:t>,..)</a:t>
            </a:r>
          </a:p>
          <a:p>
            <a:pPr lvl="1" eaLnBrk="1" hangingPunct="1"/>
            <a:r>
              <a:rPr lang="en-US" altLang="en-US" sz="1400" dirty="0" err="1" smtClean="0"/>
              <a:t>Huray’s</a:t>
            </a:r>
            <a:r>
              <a:rPr lang="en-US" altLang="en-US" sz="1400" dirty="0" smtClean="0"/>
              <a:t> snowball model (</a:t>
            </a:r>
            <a:r>
              <a:rPr lang="en-US" altLang="en-US" sz="1400" dirty="0" err="1" smtClean="0"/>
              <a:t>Huray</a:t>
            </a:r>
            <a:r>
              <a:rPr lang="en-US" altLang="en-US" sz="1400" dirty="0" smtClean="0"/>
              <a:t>,…)</a:t>
            </a:r>
          </a:p>
          <a:p>
            <a:pPr lvl="1" eaLnBrk="1" hangingPunct="1"/>
            <a:r>
              <a:rPr lang="en-US" altLang="en-US" sz="1400" dirty="0"/>
              <a:t>Modified Hammerstad (Shlepnev, </a:t>
            </a:r>
            <a:r>
              <a:rPr lang="en-US" altLang="en-US" sz="1400" dirty="0" err="1"/>
              <a:t>Nwachukwu</a:t>
            </a:r>
            <a:r>
              <a:rPr lang="en-US" altLang="en-US" sz="1400" dirty="0"/>
              <a:t>)</a:t>
            </a:r>
          </a:p>
          <a:p>
            <a:pPr lvl="1" eaLnBrk="1" hangingPunct="1"/>
            <a:r>
              <a:rPr lang="en-US" altLang="en-US" sz="1400" dirty="0" smtClean="0"/>
              <a:t>Causal </a:t>
            </a:r>
            <a:r>
              <a:rPr lang="en-US" altLang="en-US" sz="1400" dirty="0" err="1" smtClean="0"/>
              <a:t>Huray</a:t>
            </a:r>
            <a:r>
              <a:rPr lang="en-US" altLang="en-US" sz="1400" dirty="0" smtClean="0"/>
              <a:t> model (Bracken)</a:t>
            </a:r>
          </a:p>
          <a:p>
            <a:pPr lvl="1" eaLnBrk="1" hangingPunct="1"/>
            <a:endParaRPr lang="en-US" altLang="en-US" sz="1400" dirty="0" smtClean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09972" y="5842429"/>
            <a:ext cx="832652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 i="1" dirty="0" smtClean="0"/>
              <a:t>See some references in the paper and </a:t>
            </a:r>
            <a:r>
              <a:rPr lang="en-US" altLang="en-US" sz="1100" i="1" dirty="0"/>
              <a:t>at: Y. Shlepnev, C. </a:t>
            </a:r>
            <a:r>
              <a:rPr lang="en-US" altLang="en-US" sz="1100" i="1" dirty="0" err="1"/>
              <a:t>Nwachukwu</a:t>
            </a:r>
            <a:r>
              <a:rPr lang="en-US" altLang="en-US" sz="1100" i="1" dirty="0"/>
              <a:t>, Practical methodology for analyzing the effect of conductor roughness on signal losses and dispersion in interconnects, DesignCon2012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110" y="3419784"/>
            <a:ext cx="3260964" cy="238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126" y="1592796"/>
            <a:ext cx="2739286" cy="1333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300192" y="1651588"/>
            <a:ext cx="1849586" cy="307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Cross-section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2361" y="3570449"/>
            <a:ext cx="1481162" cy="307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Profilometer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9572" y="5409220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How to get all that models into software?</a:t>
            </a:r>
            <a:endParaRPr lang="en-US" sz="1600" dirty="0">
              <a:solidFill>
                <a:srgbClr val="FF000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6147570"/>
              </p:ext>
            </p:extLst>
          </p:nvPr>
        </p:nvGraphicFramePr>
        <p:xfrm>
          <a:off x="4824027" y="2977034"/>
          <a:ext cx="1670457" cy="3799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50" name="Equation" r:id="rId5" imgW="1054080" imgH="241200" progId="Equation.DSMT4">
                  <p:embed/>
                </p:oleObj>
              </mc:Choice>
              <mc:Fallback>
                <p:oleObj name="Equation" r:id="rId5" imgW="1054080" imgH="241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4027" y="2977034"/>
                        <a:ext cx="1670457" cy="3799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7271944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Unified 2-parameter form for six common roughness correction coefficients 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0818683"/>
              </p:ext>
            </p:extLst>
          </p:nvPr>
        </p:nvGraphicFramePr>
        <p:xfrm>
          <a:off x="611560" y="1304764"/>
          <a:ext cx="3365514" cy="468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95" name="Equation" r:id="rId3" imgW="1815312" imgH="253890" progId="Equation.DSMT4">
                  <p:embed/>
                </p:oleObj>
              </mc:Choice>
              <mc:Fallback>
                <p:oleObj name="Equation" r:id="rId3" imgW="1815312" imgH="25389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304764"/>
                        <a:ext cx="3365514" cy="4680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760077"/>
              </p:ext>
            </p:extLst>
          </p:nvPr>
        </p:nvGraphicFramePr>
        <p:xfrm>
          <a:off x="4837818" y="1304764"/>
          <a:ext cx="1786410" cy="396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96" name="Equation" r:id="rId5" imgW="1257300" imgH="279400" progId="Equation.DSMT4">
                  <p:embed/>
                </p:oleObj>
              </mc:Choice>
              <mc:Fallback>
                <p:oleObj name="Equation" r:id="rId5" imgW="1257300" imgH="2794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7818" y="1304764"/>
                        <a:ext cx="1786410" cy="3960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620034"/>
              </p:ext>
            </p:extLst>
          </p:nvPr>
        </p:nvGraphicFramePr>
        <p:xfrm>
          <a:off x="575556" y="2456892"/>
          <a:ext cx="21082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97" name="Equation" r:id="rId7" imgW="2108200" imgH="558800" progId="Equation.DSMT4">
                  <p:embed/>
                </p:oleObj>
              </mc:Choice>
              <mc:Fallback>
                <p:oleObj name="Equation" r:id="rId7" imgW="2108200" imgH="5588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556" y="2456892"/>
                        <a:ext cx="2108200" cy="558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660232" y="1357027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/>
              <a:t>“skin depth”</a:t>
            </a:r>
            <a:endParaRPr lang="en-US" sz="14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503548" y="1772816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RF&gt;1</a:t>
            </a:r>
            <a:r>
              <a:rPr lang="en-US" sz="1200" dirty="0" smtClean="0"/>
              <a:t> – Roughness Factor – maximal increase in loss due to roughness (common for all models);</a:t>
            </a:r>
          </a:p>
          <a:p>
            <a:r>
              <a:rPr lang="en-US" sz="1200" i="1" dirty="0" smtClean="0"/>
              <a:t>SR</a:t>
            </a:r>
            <a:r>
              <a:rPr lang="en-US" sz="1200" dirty="0" smtClean="0"/>
              <a:t> – Surface Roughness parameter – defines roughness onset frequency, different for different RCCs;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       - Roughness Transition Function (from 0 to 1), different for different RCCs;</a:t>
            </a:r>
            <a:endParaRPr lang="en-US" sz="1200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9411115"/>
              </p:ext>
            </p:extLst>
          </p:nvPr>
        </p:nvGraphicFramePr>
        <p:xfrm>
          <a:off x="539552" y="2153796"/>
          <a:ext cx="734504" cy="2670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98" name="Equation" r:id="rId9" imgW="698400" imgH="253800" progId="Equation.DSMT4">
                  <p:embed/>
                </p:oleObj>
              </mc:Choice>
              <mc:Fallback>
                <p:oleObj name="Equation" r:id="rId9" imgW="6984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9552" y="2153796"/>
                        <a:ext cx="734504" cy="2670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0552350"/>
              </p:ext>
            </p:extLst>
          </p:nvPr>
        </p:nvGraphicFramePr>
        <p:xfrm>
          <a:off x="611560" y="5013176"/>
          <a:ext cx="17907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99" name="Equation" r:id="rId11" imgW="1790700" imgH="508000" progId="Equation.DSMT4">
                  <p:embed/>
                </p:oleObj>
              </mc:Choice>
              <mc:Fallback>
                <p:oleObj name="Equation" r:id="rId11" imgW="1790700" imgH="5080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5013176"/>
                        <a:ext cx="1790700" cy="508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6384376"/>
              </p:ext>
            </p:extLst>
          </p:nvPr>
        </p:nvGraphicFramePr>
        <p:xfrm>
          <a:off x="625474" y="5625284"/>
          <a:ext cx="1815840" cy="507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00" name="Equation" r:id="rId13" imgW="1815840" imgH="507960" progId="Equation.DSMT4">
                  <p:embed/>
                </p:oleObj>
              </mc:Choice>
              <mc:Fallback>
                <p:oleObj name="Equation" r:id="rId13" imgW="1815840" imgH="50796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474" y="5625284"/>
                        <a:ext cx="1815840" cy="5079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786877"/>
              </p:ext>
            </p:extLst>
          </p:nvPr>
        </p:nvGraphicFramePr>
        <p:xfrm>
          <a:off x="611560" y="3645023"/>
          <a:ext cx="1892160" cy="558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01" name="Equation" r:id="rId15" imgW="1892160" imgH="558720" progId="Equation.DSMT4">
                  <p:embed/>
                </p:oleObj>
              </mc:Choice>
              <mc:Fallback>
                <p:oleObj name="Equation" r:id="rId15" imgW="1892160" imgH="55872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645023"/>
                        <a:ext cx="1892160" cy="5587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0407056"/>
              </p:ext>
            </p:extLst>
          </p:nvPr>
        </p:nvGraphicFramePr>
        <p:xfrm>
          <a:off x="593440" y="3090416"/>
          <a:ext cx="163830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02" name="Equation" r:id="rId17" imgW="1638000" imgH="482400" progId="Equation.DSMT4">
                  <p:embed/>
                </p:oleObj>
              </mc:Choice>
              <mc:Fallback>
                <p:oleObj name="Equation" r:id="rId17" imgW="1638000" imgH="4824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440" y="3090416"/>
                        <a:ext cx="1638300" cy="48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2843808" y="2528900"/>
            <a:ext cx="5616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Hammerstad (</a:t>
            </a:r>
            <a:r>
              <a:rPr lang="en-US" sz="1600" i="1" dirty="0" smtClean="0"/>
              <a:t>RF=2</a:t>
            </a:r>
            <a:r>
              <a:rPr lang="en-US" sz="1600" dirty="0" smtClean="0"/>
              <a:t>) and Modified Hammerstad (</a:t>
            </a:r>
            <a:r>
              <a:rPr lang="en-US" sz="1600" i="1" dirty="0" smtClean="0"/>
              <a:t>RF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879812" y="3126450"/>
            <a:ext cx="5616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Bushminskiy aka Simbeor Original</a:t>
            </a:r>
            <a:endParaRPr lang="en-US" sz="1600" dirty="0"/>
          </a:p>
        </p:txBody>
      </p:sp>
      <p:sp>
        <p:nvSpPr>
          <p:cNvPr id="28" name="TextBox 27"/>
          <p:cNvSpPr txBox="1"/>
          <p:nvPr/>
        </p:nvSpPr>
        <p:spPr>
          <a:xfrm>
            <a:off x="2879812" y="3738518"/>
            <a:ext cx="5616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Groiss</a:t>
            </a:r>
            <a:r>
              <a:rPr lang="en-US" sz="1600" dirty="0" smtClean="0"/>
              <a:t> (</a:t>
            </a:r>
            <a:r>
              <a:rPr lang="en-US" sz="1600" i="1" dirty="0" smtClean="0"/>
              <a:t>RF=2</a:t>
            </a:r>
            <a:r>
              <a:rPr lang="en-US" sz="1600" dirty="0" smtClean="0"/>
              <a:t>) and Modified </a:t>
            </a:r>
            <a:r>
              <a:rPr lang="en-US" sz="1600" dirty="0" err="1" smtClean="0"/>
              <a:t>Groiss</a:t>
            </a:r>
            <a:r>
              <a:rPr lang="en-US" sz="1600" dirty="0" smtClean="0"/>
              <a:t> (</a:t>
            </a:r>
            <a:r>
              <a:rPr lang="en-US" sz="1600" i="1" dirty="0" smtClean="0"/>
              <a:t>RF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29" name="TextBox 28"/>
          <p:cNvSpPr txBox="1"/>
          <p:nvPr/>
        </p:nvSpPr>
        <p:spPr>
          <a:xfrm>
            <a:off x="2915816" y="5106670"/>
            <a:ext cx="5616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Huray</a:t>
            </a:r>
            <a:r>
              <a:rPr lang="en-US" sz="1600" dirty="0" smtClean="0"/>
              <a:t> snowball (1-ball case or “cannonball”)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2951820" y="5697252"/>
            <a:ext cx="5616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Causal </a:t>
            </a:r>
            <a:r>
              <a:rPr lang="en-US" sz="1600" dirty="0" err="1" smtClean="0"/>
              <a:t>Huray</a:t>
            </a:r>
            <a:r>
              <a:rPr lang="en-US" sz="1600" dirty="0" smtClean="0"/>
              <a:t> aka </a:t>
            </a:r>
            <a:r>
              <a:rPr lang="en-US" sz="1600" dirty="0" err="1" smtClean="0"/>
              <a:t>Huray</a:t>
            </a:r>
            <a:r>
              <a:rPr lang="en-US" sz="1600" dirty="0" smtClean="0"/>
              <a:t>-Bracken</a:t>
            </a:r>
            <a:endParaRPr lang="en-US" sz="1600" dirty="0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8587871"/>
              </p:ext>
            </p:extLst>
          </p:nvPr>
        </p:nvGraphicFramePr>
        <p:xfrm>
          <a:off x="625238" y="4365104"/>
          <a:ext cx="32639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03" name="Equation" r:id="rId19" imgW="3263900" imgH="457200" progId="Equation.DSMT4">
                  <p:embed/>
                </p:oleObj>
              </mc:Choice>
              <mc:Fallback>
                <p:oleObj name="Equation" r:id="rId19" imgW="32639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238" y="4365104"/>
                        <a:ext cx="32639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175956" y="4422594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Hemispherical (diverges at high </a:t>
            </a:r>
            <a:r>
              <a:rPr lang="en-US" sz="1600" dirty="0" err="1" smtClean="0"/>
              <a:t>frq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503548" y="3068960"/>
            <a:ext cx="806489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503548" y="3609020"/>
            <a:ext cx="806489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503548" y="4221088"/>
            <a:ext cx="806489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503548" y="4869160"/>
            <a:ext cx="806489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>
            <a:off x="503548" y="5625244"/>
            <a:ext cx="806489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3522624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92" y="1814513"/>
            <a:ext cx="5166331" cy="3702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543292" cy="788987"/>
          </a:xfrm>
        </p:spPr>
        <p:txBody>
          <a:bodyPr/>
          <a:lstStyle/>
          <a:p>
            <a:r>
              <a:rPr lang="en-US" sz="3200" dirty="0" smtClean="0"/>
              <a:t>Comparison of roughness transition functions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4103948" y="2764669"/>
            <a:ext cx="562482" cy="34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987824" y="2456892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Hammerstad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5508105" y="2777479"/>
            <a:ext cx="342863" cy="4209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721677" y="3198457"/>
            <a:ext cx="828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Huray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 flipV="1">
            <a:off x="4167770" y="4545125"/>
            <a:ext cx="466290" cy="10888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355976" y="4597387"/>
            <a:ext cx="1468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Hemispherical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 flipV="1">
            <a:off x="4788025" y="3107070"/>
            <a:ext cx="360039" cy="5588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4901769" y="3573016"/>
            <a:ext cx="1508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Bushminskiy</a:t>
            </a:r>
            <a:endParaRPr lang="en-US" sz="14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3851920" y="3239688"/>
            <a:ext cx="401266" cy="2253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3230729" y="2953181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Groiss</a:t>
            </a:r>
            <a:endParaRPr lang="en-US" sz="1400" dirty="0"/>
          </a:p>
        </p:txBody>
      </p:sp>
      <p:sp>
        <p:nvSpPr>
          <p:cNvPr id="23" name="TextBox 93"/>
          <p:cNvSpPr txBox="1">
            <a:spLocks noChangeArrowheads="1"/>
          </p:cNvSpPr>
          <p:nvPr/>
        </p:nvSpPr>
        <p:spPr bwMode="auto">
          <a:xfrm>
            <a:off x="5432648" y="5137447"/>
            <a:ext cx="137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 dirty="0"/>
              <a:t>Frequency, Hz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9572" y="1270501"/>
            <a:ext cx="7812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SR=1 um for all models, except Hemispherical</a:t>
            </a:r>
          </a:p>
          <a:p>
            <a:r>
              <a:rPr lang="en-US" dirty="0" smtClean="0"/>
              <a:t>SR=2 um for Hemispherical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4760" y="5579948"/>
            <a:ext cx="6571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are real – are the final models causal?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81253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Additive and Multiplicative extensions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5908495"/>
              </p:ext>
            </p:extLst>
          </p:nvPr>
        </p:nvGraphicFramePr>
        <p:xfrm>
          <a:off x="780688" y="2153424"/>
          <a:ext cx="2423160" cy="411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7" name="Equation" r:id="rId3" imgW="2019240" imgH="342720" progId="Equation.DSMT4">
                  <p:embed/>
                </p:oleObj>
              </mc:Choice>
              <mc:Fallback>
                <p:oleObj name="Equation" r:id="rId3" imgW="2019240" imgH="34272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0688" y="2153424"/>
                        <a:ext cx="2423160" cy="4114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070147" y="3269646"/>
            <a:ext cx="2133601" cy="248443"/>
          </a:xfrm>
          <a:prstGeom prst="rect">
            <a:avLst/>
          </a:prstGeom>
          <a:solidFill>
            <a:srgbClr val="FF0000">
              <a:alpha val="3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latin typeface="Verdana" pitchFamily="34" charset="0"/>
            </a:endParaRPr>
          </a:p>
        </p:txBody>
      </p:sp>
      <p:sp>
        <p:nvSpPr>
          <p:cNvPr id="10" name="Isosceles Triangle 9"/>
          <p:cNvSpPr/>
          <p:nvPr/>
        </p:nvSpPr>
        <p:spPr>
          <a:xfrm>
            <a:off x="1070148" y="2926746"/>
            <a:ext cx="533400" cy="34290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1603548" y="3098196"/>
            <a:ext cx="533400" cy="17145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Isosceles Triangle 11"/>
          <p:cNvSpPr/>
          <p:nvPr/>
        </p:nvSpPr>
        <p:spPr>
          <a:xfrm>
            <a:off x="2136948" y="2926746"/>
            <a:ext cx="533400" cy="34290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2670348" y="3098196"/>
            <a:ext cx="533400" cy="17145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63773" y="2926746"/>
            <a:ext cx="495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874885" y="3290284"/>
            <a:ext cx="28257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4498550"/>
              </p:ext>
            </p:extLst>
          </p:nvPr>
        </p:nvGraphicFramePr>
        <p:xfrm>
          <a:off x="677651" y="2907696"/>
          <a:ext cx="266700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8" name="Equation" r:id="rId5" imgW="177480" imgH="228600" progId="Equation.DSMT4">
                  <p:embed/>
                </p:oleObj>
              </mc:Choice>
              <mc:Fallback>
                <p:oleObj name="Equation" r:id="rId5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651" y="2907696"/>
                        <a:ext cx="266700" cy="34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Straight Arrow Connector 16"/>
          <p:cNvCxnSpPr/>
          <p:nvPr/>
        </p:nvCxnSpPr>
        <p:spPr bwMode="auto">
          <a:xfrm>
            <a:off x="1001687" y="2938205"/>
            <a:ext cx="1" cy="3667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18" name="Straight Connector 17"/>
          <p:cNvCxnSpPr/>
          <p:nvPr/>
        </p:nvCxnSpPr>
        <p:spPr>
          <a:xfrm>
            <a:off x="2924572" y="3100463"/>
            <a:ext cx="495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129097" y="3268590"/>
            <a:ext cx="28257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6732936"/>
              </p:ext>
            </p:extLst>
          </p:nvPr>
        </p:nvGraphicFramePr>
        <p:xfrm>
          <a:off x="2909899" y="2744924"/>
          <a:ext cx="285750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9" name="Equation" r:id="rId7" imgW="190440" imgH="228600" progId="Equation.DSMT4">
                  <p:embed/>
                </p:oleObj>
              </mc:Choice>
              <mc:Fallback>
                <p:oleObj name="Equation" r:id="rId7" imgW="1904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9899" y="2744924"/>
                        <a:ext cx="285750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Arrow Connector 20"/>
          <p:cNvCxnSpPr/>
          <p:nvPr/>
        </p:nvCxnSpPr>
        <p:spPr bwMode="auto">
          <a:xfrm>
            <a:off x="3270384" y="2830193"/>
            <a:ext cx="0" cy="27612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3270384" y="3271913"/>
            <a:ext cx="0" cy="20635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5167895" y="3323733"/>
            <a:ext cx="2758612" cy="249283"/>
          </a:xfrm>
          <a:prstGeom prst="rect">
            <a:avLst/>
          </a:prstGeom>
          <a:solidFill>
            <a:srgbClr val="FF0000">
              <a:alpha val="3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latin typeface="Verdana" pitchFamily="34" charset="0"/>
            </a:endParaRPr>
          </a:p>
        </p:txBody>
      </p:sp>
      <p:sp>
        <p:nvSpPr>
          <p:cNvPr id="24" name="Isosceles Triangle 23"/>
          <p:cNvSpPr/>
          <p:nvPr/>
        </p:nvSpPr>
        <p:spPr>
          <a:xfrm>
            <a:off x="5167895" y="2984970"/>
            <a:ext cx="1383134" cy="341045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4972632" y="2981909"/>
            <a:ext cx="88473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972632" y="3345447"/>
            <a:ext cx="28257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7979109"/>
              </p:ext>
            </p:extLst>
          </p:nvPr>
        </p:nvGraphicFramePr>
        <p:xfrm>
          <a:off x="4750829" y="2943966"/>
          <a:ext cx="266700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0" name="Equation" r:id="rId9" imgW="177480" imgH="228600" progId="Equation.DSMT4">
                  <p:embed/>
                </p:oleObj>
              </mc:Choice>
              <mc:Fallback>
                <p:oleObj name="Equation" r:id="rId9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0829" y="2943966"/>
                        <a:ext cx="266700" cy="34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Isosceles Triangle 27"/>
          <p:cNvSpPr/>
          <p:nvPr/>
        </p:nvSpPr>
        <p:spPr>
          <a:xfrm rot="20085627">
            <a:off x="5642714" y="2876428"/>
            <a:ext cx="190716" cy="16434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Isosceles Triangle 28"/>
          <p:cNvSpPr/>
          <p:nvPr/>
        </p:nvSpPr>
        <p:spPr>
          <a:xfrm rot="20085627">
            <a:off x="5477428" y="2956047"/>
            <a:ext cx="190716" cy="16434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" name="Isosceles Triangle 29"/>
          <p:cNvSpPr/>
          <p:nvPr/>
        </p:nvSpPr>
        <p:spPr>
          <a:xfrm rot="20085627">
            <a:off x="5308213" y="3039390"/>
            <a:ext cx="190716" cy="16434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 rot="20085627">
            <a:off x="5145415" y="3117928"/>
            <a:ext cx="190716" cy="16434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Isosceles Triangle 31"/>
          <p:cNvSpPr/>
          <p:nvPr/>
        </p:nvSpPr>
        <p:spPr>
          <a:xfrm rot="1534206">
            <a:off x="5875813" y="2870180"/>
            <a:ext cx="190716" cy="16434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Isosceles Triangle 32"/>
          <p:cNvSpPr/>
          <p:nvPr/>
        </p:nvSpPr>
        <p:spPr>
          <a:xfrm rot="1534206">
            <a:off x="6041390" y="2952768"/>
            <a:ext cx="190716" cy="16434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Isosceles Triangle 33"/>
          <p:cNvSpPr/>
          <p:nvPr/>
        </p:nvSpPr>
        <p:spPr>
          <a:xfrm rot="1534206">
            <a:off x="6199745" y="3030731"/>
            <a:ext cx="190716" cy="16434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Isosceles Triangle 34"/>
          <p:cNvSpPr/>
          <p:nvPr/>
        </p:nvSpPr>
        <p:spPr>
          <a:xfrm rot="1534206">
            <a:off x="6364055" y="3107503"/>
            <a:ext cx="190716" cy="16434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Isosceles Triangle 35"/>
          <p:cNvSpPr/>
          <p:nvPr/>
        </p:nvSpPr>
        <p:spPr>
          <a:xfrm>
            <a:off x="6543373" y="2982687"/>
            <a:ext cx="1383134" cy="341045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Isosceles Triangle 36"/>
          <p:cNvSpPr/>
          <p:nvPr/>
        </p:nvSpPr>
        <p:spPr>
          <a:xfrm rot="20085627">
            <a:off x="7018192" y="2874145"/>
            <a:ext cx="190716" cy="16434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 rot="20085627">
            <a:off x="6852906" y="2953764"/>
            <a:ext cx="190716" cy="16434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Isosceles Triangle 38"/>
          <p:cNvSpPr/>
          <p:nvPr/>
        </p:nvSpPr>
        <p:spPr>
          <a:xfrm rot="20085627">
            <a:off x="6683691" y="3037107"/>
            <a:ext cx="190716" cy="16434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Isosceles Triangle 39"/>
          <p:cNvSpPr/>
          <p:nvPr/>
        </p:nvSpPr>
        <p:spPr>
          <a:xfrm rot="20085627">
            <a:off x="6520893" y="3115645"/>
            <a:ext cx="190716" cy="16434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1" name="Isosceles Triangle 40"/>
          <p:cNvSpPr/>
          <p:nvPr/>
        </p:nvSpPr>
        <p:spPr>
          <a:xfrm rot="1534206">
            <a:off x="7251291" y="2867897"/>
            <a:ext cx="190716" cy="16434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Isosceles Triangle 41"/>
          <p:cNvSpPr/>
          <p:nvPr/>
        </p:nvSpPr>
        <p:spPr>
          <a:xfrm rot="1534206">
            <a:off x="7416868" y="2950485"/>
            <a:ext cx="190716" cy="16434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 rot="1534206">
            <a:off x="7575223" y="3028448"/>
            <a:ext cx="190716" cy="16434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Isosceles Triangle 43"/>
          <p:cNvSpPr/>
          <p:nvPr/>
        </p:nvSpPr>
        <p:spPr>
          <a:xfrm rot="1534206">
            <a:off x="7739533" y="3105220"/>
            <a:ext cx="190716" cy="16434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5074865" y="2978126"/>
            <a:ext cx="1" cy="3667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cxnSp>
        <p:nvCxnSpPr>
          <p:cNvPr id="46" name="Straight Connector 45"/>
          <p:cNvCxnSpPr/>
          <p:nvPr/>
        </p:nvCxnSpPr>
        <p:spPr>
          <a:xfrm>
            <a:off x="5524864" y="2813348"/>
            <a:ext cx="334598" cy="171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675901" y="2704145"/>
            <a:ext cx="334598" cy="171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 bwMode="auto">
          <a:xfrm flipH="1">
            <a:off x="5735027" y="2561320"/>
            <a:ext cx="108012" cy="16811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9" name="Straight Arrow Connector 48"/>
          <p:cNvCxnSpPr/>
          <p:nvPr/>
        </p:nvCxnSpPr>
        <p:spPr bwMode="auto">
          <a:xfrm flipV="1">
            <a:off x="5567928" y="2874380"/>
            <a:ext cx="70362" cy="910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557633"/>
              </p:ext>
            </p:extLst>
          </p:nvPr>
        </p:nvGraphicFramePr>
        <p:xfrm>
          <a:off x="5473904" y="2368078"/>
          <a:ext cx="285750" cy="344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1" name="Equation" r:id="rId10" imgW="190440" imgH="228600" progId="Equation.DSMT4">
                  <p:embed/>
                </p:oleObj>
              </mc:Choice>
              <mc:Fallback>
                <p:oleObj name="Equation" r:id="rId10" imgW="1904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3904" y="2368078"/>
                        <a:ext cx="285750" cy="344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3889735"/>
              </p:ext>
            </p:extLst>
          </p:nvPr>
        </p:nvGraphicFramePr>
        <p:xfrm>
          <a:off x="5200426" y="2030172"/>
          <a:ext cx="2636520" cy="426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2" name="Equation" r:id="rId12" imgW="2197080" imgH="355320" progId="Equation.DSMT4">
                  <p:embed/>
                </p:oleObj>
              </mc:Choice>
              <mc:Fallback>
                <p:oleObj name="Equation" r:id="rId12" imgW="2197080" imgH="3553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0426" y="2030172"/>
                        <a:ext cx="2636520" cy="4267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5761" y="1332057"/>
            <a:ext cx="3060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Additive</a:t>
            </a:r>
            <a:r>
              <a:rPr lang="en-US" sz="1600" dirty="0" smtClean="0"/>
              <a:t> – multiple bumps or balls at the same level</a:t>
            </a:r>
            <a:endParaRPr lang="en-US" sz="1600" dirty="0"/>
          </a:p>
        </p:txBody>
      </p:sp>
      <p:cxnSp>
        <p:nvCxnSpPr>
          <p:cNvPr id="54" name="Straight Connector 53"/>
          <p:cNvCxnSpPr/>
          <p:nvPr/>
        </p:nvCxnSpPr>
        <p:spPr bwMode="auto">
          <a:xfrm>
            <a:off x="4427984" y="1304764"/>
            <a:ext cx="72008" cy="48605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TextBox 54"/>
          <p:cNvSpPr txBox="1"/>
          <p:nvPr/>
        </p:nvSpPr>
        <p:spPr>
          <a:xfrm>
            <a:off x="5020951" y="1259424"/>
            <a:ext cx="3060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Multiplicative</a:t>
            </a:r>
            <a:r>
              <a:rPr lang="en-US" sz="1600" dirty="0" smtClean="0"/>
              <a:t> – fractal-type surface</a:t>
            </a:r>
            <a:endParaRPr lang="en-US" sz="1600" dirty="0"/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7180273"/>
              </p:ext>
            </p:extLst>
          </p:nvPr>
        </p:nvGraphicFramePr>
        <p:xfrm>
          <a:off x="6350000" y="2570163"/>
          <a:ext cx="533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3" name="Equation" r:id="rId14" imgW="533160" imgH="228600" progId="Equation.DSMT4">
                  <p:embed/>
                </p:oleObj>
              </mc:Choice>
              <mc:Fallback>
                <p:oleObj name="Equation" r:id="rId14" imgW="5331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350000" y="2570163"/>
                        <a:ext cx="5334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9422016"/>
              </p:ext>
            </p:extLst>
          </p:nvPr>
        </p:nvGraphicFramePr>
        <p:xfrm>
          <a:off x="1806352" y="2672916"/>
          <a:ext cx="533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4" name="Equation" r:id="rId16" imgW="533160" imgH="228600" progId="Equation.DSMT4">
                  <p:embed/>
                </p:oleObj>
              </mc:Choice>
              <mc:Fallback>
                <p:oleObj name="Equation" r:id="rId16" imgW="533160" imgH="228600" progId="Equation.DSMT4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6352" y="2672916"/>
                        <a:ext cx="5334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Rectangle 57"/>
          <p:cNvSpPr/>
          <p:nvPr/>
        </p:nvSpPr>
        <p:spPr>
          <a:xfrm>
            <a:off x="287524" y="4133979"/>
            <a:ext cx="421246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First Additive approach is </a:t>
            </a:r>
            <a:r>
              <a:rPr lang="en-US" sz="1100" dirty="0" err="1" smtClean="0"/>
              <a:t>Huray</a:t>
            </a:r>
            <a:r>
              <a:rPr lang="en-US" sz="1100" dirty="0" smtClean="0"/>
              <a:t> “multi-ball” model:</a:t>
            </a:r>
          </a:p>
          <a:p>
            <a:r>
              <a:rPr lang="en-US" sz="1100" dirty="0" smtClean="0"/>
              <a:t>P</a:t>
            </a:r>
            <a:r>
              <a:rPr lang="en-US" sz="1100" dirty="0"/>
              <a:t>. G. </a:t>
            </a:r>
            <a:r>
              <a:rPr lang="en-US" sz="1100" dirty="0" err="1"/>
              <a:t>Huray</a:t>
            </a:r>
            <a:r>
              <a:rPr lang="en-US" sz="1100" dirty="0"/>
              <a:t>, O. </a:t>
            </a:r>
            <a:r>
              <a:rPr lang="en-US" sz="1100" dirty="0" err="1"/>
              <a:t>Oluwafemi</a:t>
            </a:r>
            <a:r>
              <a:rPr lang="en-US" sz="1100" dirty="0"/>
              <a:t>, J. </a:t>
            </a:r>
            <a:r>
              <a:rPr lang="en-US" sz="1100" dirty="0" err="1"/>
              <a:t>Loyer</a:t>
            </a:r>
            <a:r>
              <a:rPr lang="en-US" sz="1100" dirty="0"/>
              <a:t>, E. Bogatin and X. Ye, "Impact of Copper </a:t>
            </a:r>
            <a:r>
              <a:rPr lang="en-US" sz="1100" dirty="0" smtClean="0"/>
              <a:t>Surface Texture </a:t>
            </a:r>
            <a:r>
              <a:rPr lang="en-US" sz="1100" dirty="0"/>
              <a:t>on Loss: A Model that Works," in </a:t>
            </a:r>
            <a:r>
              <a:rPr lang="en-US" sz="1100" i="1" dirty="0"/>
              <a:t>DesignCon 2010 Proceedings</a:t>
            </a:r>
            <a:r>
              <a:rPr lang="en-US" sz="1100" dirty="0"/>
              <a:t>, Santa Clara, </a:t>
            </a:r>
            <a:r>
              <a:rPr lang="en-US" sz="1100" dirty="0" smtClean="0"/>
              <a:t>CA, 2010</a:t>
            </a:r>
            <a:r>
              <a:rPr lang="en-US" sz="1100" dirty="0"/>
              <a:t>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540971" y="415266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sz="1200" dirty="0" smtClean="0"/>
              <a:t>First multiplicative approach is the extension of the Hemispherical model suggested in:</a:t>
            </a:r>
            <a:br>
              <a:rPr lang="en-AU" sz="1200" dirty="0" smtClean="0"/>
            </a:br>
            <a:r>
              <a:rPr lang="en-AU" sz="1200" dirty="0" smtClean="0"/>
              <a:t>Y</a:t>
            </a:r>
            <a:r>
              <a:rPr lang="en-AU" sz="1200" dirty="0"/>
              <a:t>. Chu, Method for </a:t>
            </a:r>
            <a:r>
              <a:rPr lang="en-AU" sz="1200" dirty="0" err="1"/>
              <a:t>modeling</a:t>
            </a:r>
            <a:r>
              <a:rPr lang="en-AU" sz="1200" dirty="0"/>
              <a:t> conductor surface roughness, US Patent #8527246, </a:t>
            </a:r>
            <a:r>
              <a:rPr lang="en-AU" sz="1200" dirty="0" smtClean="0"/>
              <a:t>2013</a:t>
            </a:r>
            <a:r>
              <a:rPr lang="en-AU" sz="1200" dirty="0"/>
              <a:t>.</a:t>
            </a:r>
            <a:endParaRPr lang="en-US" sz="1200" dirty="0"/>
          </a:p>
        </p:txBody>
      </p:sp>
      <p:pic>
        <p:nvPicPr>
          <p:cNvPr id="61493" name="Picture 5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571" y="5073348"/>
            <a:ext cx="1903040" cy="669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4" name="Picture 5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57460" y="5121188"/>
            <a:ext cx="1889027" cy="799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49774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579296" cy="788987"/>
          </a:xfrm>
        </p:spPr>
        <p:txBody>
          <a:bodyPr/>
          <a:lstStyle/>
          <a:p>
            <a:r>
              <a:rPr lang="en-US" dirty="0" smtClean="0"/>
              <a:t>Multilevel Modified Hammerstad RCC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85098-7429-4434-B02D-8D53074B846D}" type="datetime1">
              <a:rPr lang="en-US" smtClean="0"/>
              <a:pPr>
                <a:defRPr/>
              </a:pPr>
              <a:t>10/16/2017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© 2017 Simberian Inc.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B35A56-2797-4627-9FB1-DB8A3A08D32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52682"/>
              </p:ext>
            </p:extLst>
          </p:nvPr>
        </p:nvGraphicFramePr>
        <p:xfrm>
          <a:off x="760931" y="1605291"/>
          <a:ext cx="3451029" cy="707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22" name="Equation" r:id="rId3" imgW="2971800" imgH="609480" progId="Equation.DSMT4">
                  <p:embed/>
                </p:oleObj>
              </mc:Choice>
              <mc:Fallback>
                <p:oleObj name="Equation" r:id="rId3" imgW="297180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931" y="1605291"/>
                        <a:ext cx="3451029" cy="7075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936625" y="2374466"/>
            <a:ext cx="21637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 dirty="0">
                <a:latin typeface="Verdana" pitchFamily="34" charset="0"/>
              </a:rPr>
              <a:t>Conductor skin-depth</a:t>
            </a: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4265612" y="2168860"/>
            <a:ext cx="4734880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200" i="1" dirty="0" err="1" smtClean="0"/>
              <a:t>RF</a:t>
            </a:r>
            <a:r>
              <a:rPr lang="en-US" altLang="en-US" sz="1050" i="1" dirty="0" err="1" smtClean="0"/>
              <a:t>i</a:t>
            </a:r>
            <a:r>
              <a:rPr lang="en-US" altLang="en-US" sz="1050" dirty="0" smtClean="0"/>
              <a:t> - roughness factor, defines maximal growth of losses due to metal roughness (increase of surface at level </a:t>
            </a:r>
            <a:r>
              <a:rPr lang="en-US" altLang="en-US" sz="1050" i="1" dirty="0" err="1" smtClean="0"/>
              <a:t>i</a:t>
            </a:r>
            <a:r>
              <a:rPr lang="en-US" altLang="en-US" sz="1050" dirty="0" smtClean="0"/>
              <a:t>)</a:t>
            </a:r>
            <a:endParaRPr lang="en-US" altLang="en-US" sz="1000" dirty="0" smtClean="0"/>
          </a:p>
        </p:txBody>
      </p:sp>
      <p:graphicFrame>
        <p:nvGraphicFramePr>
          <p:cNvPr id="11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532327"/>
              </p:ext>
            </p:extLst>
          </p:nvPr>
        </p:nvGraphicFramePr>
        <p:xfrm>
          <a:off x="4346575" y="1722438"/>
          <a:ext cx="269875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23" name="Equation" r:id="rId5" imgW="177480" imgH="228600" progId="Equation.DSMT4">
                  <p:embed/>
                </p:oleObj>
              </mc:Choice>
              <mc:Fallback>
                <p:oleObj name="Equation" r:id="rId5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6575" y="1722438"/>
                        <a:ext cx="269875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6"/>
          <p:cNvSpPr txBox="1">
            <a:spLocks noChangeArrowheads="1"/>
          </p:cNvSpPr>
          <p:nvPr/>
        </p:nvSpPr>
        <p:spPr bwMode="auto">
          <a:xfrm>
            <a:off x="4633912" y="1761964"/>
            <a:ext cx="443858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 dirty="0">
                <a:latin typeface="Verdana" pitchFamily="34" charset="0"/>
              </a:rPr>
              <a:t>~ root mean square peak-to-valley </a:t>
            </a:r>
            <a:r>
              <a:rPr lang="en-US" altLang="en-US" sz="1100" dirty="0" smtClean="0">
                <a:latin typeface="Verdana" pitchFamily="34" charset="0"/>
              </a:rPr>
              <a:t>distance (SR for level </a:t>
            </a:r>
            <a:r>
              <a:rPr lang="en-US" altLang="en-US" sz="1100" i="1" dirty="0" err="1" smtClean="0">
                <a:latin typeface="Verdana" pitchFamily="34" charset="0"/>
              </a:rPr>
              <a:t>i</a:t>
            </a:r>
            <a:r>
              <a:rPr lang="en-US" altLang="en-US" sz="1100" dirty="0" smtClean="0">
                <a:latin typeface="Verdana" pitchFamily="34" charset="0"/>
              </a:rPr>
              <a:t>)</a:t>
            </a:r>
            <a:endParaRPr lang="en-US" altLang="en-US" sz="1100" dirty="0">
              <a:latin typeface="Verdana" pitchFamily="34" charset="0"/>
            </a:endParaRPr>
          </a:p>
        </p:txBody>
      </p:sp>
      <p:sp>
        <p:nvSpPr>
          <p:cNvPr id="13" name="Rectangle 17"/>
          <p:cNvSpPr>
            <a:spLocks noChangeArrowheads="1"/>
          </p:cNvSpPr>
          <p:nvPr/>
        </p:nvSpPr>
        <p:spPr bwMode="auto">
          <a:xfrm>
            <a:off x="560388" y="5193196"/>
            <a:ext cx="82600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100" i="1" dirty="0" smtClean="0"/>
              <a:t>1-level (</a:t>
            </a:r>
            <a:r>
              <a:rPr lang="en-US" altLang="en-US" sz="1100" i="1" dirty="0" err="1" smtClean="0"/>
              <a:t>i</a:t>
            </a:r>
            <a:r>
              <a:rPr lang="en-US" altLang="en-US" sz="1100" i="1" dirty="0" smtClean="0"/>
              <a:t>=1) model with RF=2 is proposed in E.O</a:t>
            </a:r>
            <a:r>
              <a:rPr lang="en-US" altLang="en-US" sz="1100" i="1" dirty="0"/>
              <a:t>.  Hammerstad,  Ø.  Jensen,  “Accurate  Models  for  </a:t>
            </a:r>
            <a:r>
              <a:rPr lang="en-US" altLang="en-US" sz="1100" i="1" dirty="0" err="1"/>
              <a:t>Microstrip</a:t>
            </a:r>
            <a:r>
              <a:rPr lang="en-US" altLang="en-US" sz="1100" i="1" dirty="0"/>
              <a:t>  Computer  Aided  </a:t>
            </a:r>
            <a:r>
              <a:rPr lang="en-US" altLang="en-US" sz="1100" i="1" dirty="0" smtClean="0"/>
              <a:t>Design</a:t>
            </a:r>
            <a:r>
              <a:rPr lang="en-US" altLang="en-US" sz="1100" i="1" dirty="0"/>
              <a:t>”, </a:t>
            </a:r>
            <a:r>
              <a:rPr lang="en-US" altLang="en-US" sz="1100" i="1" dirty="0" smtClean="0"/>
              <a:t> IEEE MTT-S </a:t>
            </a:r>
            <a:r>
              <a:rPr lang="en-US" altLang="en-US" sz="1100" i="1" dirty="0"/>
              <a:t>Int. Microwave </a:t>
            </a:r>
            <a:r>
              <a:rPr lang="en-US" altLang="en-US" sz="1100" i="1" dirty="0" err="1"/>
              <a:t>Symp</a:t>
            </a:r>
            <a:r>
              <a:rPr lang="en-US" altLang="en-US" sz="1100" i="1" dirty="0"/>
              <a:t>. </a:t>
            </a:r>
            <a:r>
              <a:rPr lang="en-US" altLang="en-US" sz="1100" i="1" dirty="0" smtClean="0"/>
              <a:t>Dig., </a:t>
            </a:r>
            <a:r>
              <a:rPr lang="en-US" altLang="en-US" sz="1100" i="1" dirty="0"/>
              <a:t>p. </a:t>
            </a:r>
            <a:r>
              <a:rPr lang="en-US" altLang="en-US" sz="1100" i="1" dirty="0" smtClean="0"/>
              <a:t>407-409</a:t>
            </a:r>
            <a:r>
              <a:rPr lang="en-US" altLang="en-US" sz="1100" i="1" dirty="0"/>
              <a:t>, May 1980.</a:t>
            </a:r>
          </a:p>
          <a:p>
            <a:pPr eaLnBrk="1" hangingPunct="1"/>
            <a:r>
              <a:rPr lang="en-US" altLang="en-US" sz="1100" i="1" dirty="0" smtClean="0"/>
              <a:t>1-level (</a:t>
            </a:r>
            <a:r>
              <a:rPr lang="en-US" altLang="en-US" sz="1100" i="1" dirty="0" err="1" smtClean="0"/>
              <a:t>i</a:t>
            </a:r>
            <a:r>
              <a:rPr lang="en-US" altLang="en-US" sz="1100" i="1" dirty="0" smtClean="0"/>
              <a:t>=1) modified model with RF is proposed </a:t>
            </a:r>
            <a:r>
              <a:rPr lang="en-US" altLang="en-US" sz="1100" i="1" dirty="0"/>
              <a:t>in Y. Shlepnev, C. </a:t>
            </a:r>
            <a:r>
              <a:rPr lang="en-US" altLang="en-US" sz="1100" i="1" dirty="0" err="1"/>
              <a:t>Nwachukwu</a:t>
            </a:r>
            <a:r>
              <a:rPr lang="en-US" altLang="en-US" sz="1100" i="1" dirty="0"/>
              <a:t>, Roughness characterization for interconnect analysis. - Proc. of the 2011 IEEE Int. </a:t>
            </a:r>
            <a:r>
              <a:rPr lang="en-US" altLang="en-US" sz="1100" i="1" dirty="0" err="1"/>
              <a:t>Symp</a:t>
            </a:r>
            <a:r>
              <a:rPr lang="en-US" altLang="en-US" sz="1100" i="1" dirty="0"/>
              <a:t>. on EMC, Long Beach, CA, USA, August, 2011, p. 518-523 </a:t>
            </a:r>
            <a:endParaRPr lang="en-US" altLang="en-US" sz="1100" i="1" dirty="0" smtClean="0"/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608013" y="4084477"/>
            <a:ext cx="2667000" cy="496887"/>
          </a:xfrm>
          <a:prstGeom prst="rect">
            <a:avLst/>
          </a:prstGeom>
          <a:solidFill>
            <a:srgbClr val="FF0000">
              <a:alpha val="3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>
              <a:latin typeface="Verdana" pitchFamily="34" charset="0"/>
            </a:endParaRPr>
          </a:p>
        </p:txBody>
      </p:sp>
      <p:sp>
        <p:nvSpPr>
          <p:cNvPr id="15" name="Isosceles Triangle 14"/>
          <p:cNvSpPr/>
          <p:nvPr/>
        </p:nvSpPr>
        <p:spPr>
          <a:xfrm>
            <a:off x="608013" y="3741577"/>
            <a:ext cx="533400" cy="34290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>
            <a:off x="1141413" y="3741577"/>
            <a:ext cx="533400" cy="34290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>
            <a:off x="1674813" y="3741577"/>
            <a:ext cx="533400" cy="34290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2208213" y="3741577"/>
            <a:ext cx="533400" cy="34290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2741613" y="3741577"/>
            <a:ext cx="533400" cy="342900"/>
          </a:xfrm>
          <a:prstGeom prst="triangle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889000" y="2893852"/>
            <a:ext cx="0" cy="704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98500" y="3122452"/>
            <a:ext cx="457200" cy="381000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912813" y="3281202"/>
            <a:ext cx="6858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5" idx="1"/>
            <a:endCxn id="15" idx="3"/>
          </p:cNvCxnSpPr>
          <p:nvPr/>
        </p:nvCxnSpPr>
        <p:spPr>
          <a:xfrm>
            <a:off x="741363" y="3913027"/>
            <a:ext cx="133350" cy="171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5" idx="5"/>
            <a:endCxn id="15" idx="3"/>
          </p:cNvCxnSpPr>
          <p:nvPr/>
        </p:nvCxnSpPr>
        <p:spPr>
          <a:xfrm flipH="1">
            <a:off x="874713" y="3913027"/>
            <a:ext cx="133350" cy="171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276350" y="3914614"/>
            <a:ext cx="133350" cy="171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409700" y="3906677"/>
            <a:ext cx="133350" cy="1730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809750" y="3927314"/>
            <a:ext cx="133350" cy="1730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943100" y="3927314"/>
            <a:ext cx="133350" cy="1730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2336800" y="3901914"/>
            <a:ext cx="133350" cy="171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436813" y="3900327"/>
            <a:ext cx="133350" cy="171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5" idx="2"/>
            <a:endCxn id="15" idx="0"/>
          </p:cNvCxnSpPr>
          <p:nvPr/>
        </p:nvCxnSpPr>
        <p:spPr>
          <a:xfrm flipV="1">
            <a:off x="608013" y="3741577"/>
            <a:ext cx="266700" cy="3429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5" idx="0"/>
            <a:endCxn id="16" idx="2"/>
          </p:cNvCxnSpPr>
          <p:nvPr/>
        </p:nvCxnSpPr>
        <p:spPr>
          <a:xfrm>
            <a:off x="874713" y="3741577"/>
            <a:ext cx="266700" cy="3429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141413" y="3727289"/>
            <a:ext cx="266700" cy="3444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1676400" y="3746339"/>
            <a:ext cx="266700" cy="3444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2217738" y="3732052"/>
            <a:ext cx="266700" cy="3444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747963" y="3736814"/>
            <a:ext cx="266700" cy="3444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411288" y="3741577"/>
            <a:ext cx="266700" cy="3429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1941513" y="3754277"/>
            <a:ext cx="266700" cy="3444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2471738" y="3754277"/>
            <a:ext cx="266700" cy="34448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3008313" y="3741577"/>
            <a:ext cx="266700" cy="3429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1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372138"/>
              </p:ext>
            </p:extLst>
          </p:nvPr>
        </p:nvGraphicFramePr>
        <p:xfrm>
          <a:off x="554038" y="2608102"/>
          <a:ext cx="288925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24" name="Equation" r:id="rId7" imgW="152334" imgH="190417" progId="Equation.DSMT4">
                  <p:embed/>
                </p:oleObj>
              </mc:Choice>
              <mc:Fallback>
                <p:oleObj name="Equation" r:id="rId7" imgW="152334" imgH="19041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8" y="2608102"/>
                        <a:ext cx="288925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204483"/>
              </p:ext>
            </p:extLst>
          </p:nvPr>
        </p:nvGraphicFramePr>
        <p:xfrm>
          <a:off x="1103313" y="3289139"/>
          <a:ext cx="33655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25" name="Equation" r:id="rId9" imgW="177646" imgH="190335" progId="Equation.DSMT4">
                  <p:embed/>
                </p:oleObj>
              </mc:Choice>
              <mc:Fallback>
                <p:oleObj name="Equation" r:id="rId9" imgW="177646" imgH="19033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3313" y="3289139"/>
                        <a:ext cx="336550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7024382"/>
              </p:ext>
            </p:extLst>
          </p:nvPr>
        </p:nvGraphicFramePr>
        <p:xfrm>
          <a:off x="1219200" y="2884327"/>
          <a:ext cx="312738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26" name="Equation" r:id="rId11" imgW="164957" imgH="190335" progId="Equation.DSMT4">
                  <p:embed/>
                </p:oleObj>
              </mc:Choice>
              <mc:Fallback>
                <p:oleObj name="Equation" r:id="rId11" imgW="164957" imgH="19033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884327"/>
                        <a:ext cx="312738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4"/>
          <p:cNvSpPr txBox="1">
            <a:spLocks noChangeArrowheads="1"/>
          </p:cNvSpPr>
          <p:nvPr/>
        </p:nvSpPr>
        <p:spPr bwMode="auto">
          <a:xfrm>
            <a:off x="1674813" y="3076414"/>
            <a:ext cx="22098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/>
              <a:t>Plane wave outside </a:t>
            </a:r>
          </a:p>
        </p:txBody>
      </p:sp>
      <p:sp>
        <p:nvSpPr>
          <p:cNvPr id="45" name="Oval 44"/>
          <p:cNvSpPr/>
          <p:nvPr/>
        </p:nvSpPr>
        <p:spPr>
          <a:xfrm>
            <a:off x="696913" y="3881277"/>
            <a:ext cx="68262" cy="6826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990600" y="3886039"/>
            <a:ext cx="68263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1239838" y="3879689"/>
            <a:ext cx="68262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1524000" y="3859052"/>
            <a:ext cx="68263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1771650" y="3893977"/>
            <a:ext cx="68263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2049463" y="3893977"/>
            <a:ext cx="68262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2293938" y="3873339"/>
            <a:ext cx="66675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2541588" y="3865402"/>
            <a:ext cx="66675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2876550" y="3917789"/>
            <a:ext cx="133350" cy="171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3009900" y="3917789"/>
            <a:ext cx="133350" cy="1714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2832100" y="3886039"/>
            <a:ext cx="68263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125788" y="3890802"/>
            <a:ext cx="68262" cy="6667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TextBox 58"/>
          <p:cNvSpPr txBox="1">
            <a:spLocks noChangeArrowheads="1"/>
          </p:cNvSpPr>
          <p:nvPr/>
        </p:nvSpPr>
        <p:spPr bwMode="auto">
          <a:xfrm>
            <a:off x="608013" y="4124164"/>
            <a:ext cx="2895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/>
              <a:t>“Absorption” by the surface</a:t>
            </a:r>
          </a:p>
        </p:txBody>
      </p:sp>
      <p:pic>
        <p:nvPicPr>
          <p:cNvPr id="58" name="Picture 3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64904"/>
            <a:ext cx="3387725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9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513729"/>
              </p:ext>
            </p:extLst>
          </p:nvPr>
        </p:nvGraphicFramePr>
        <p:xfrm>
          <a:off x="5472113" y="3022104"/>
          <a:ext cx="806450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27" name="Equation" r:id="rId14" imgW="583947" imgH="203112" progId="Equation.DSMT4">
                  <p:embed/>
                </p:oleObj>
              </mc:Choice>
              <mc:Fallback>
                <p:oleObj name="Equation" r:id="rId14" imgW="583947" imgH="20311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2113" y="3022104"/>
                        <a:ext cx="806450" cy="27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61"/>
          <p:cNvSpPr txBox="1">
            <a:spLocks noChangeArrowheads="1"/>
          </p:cNvSpPr>
          <p:nvPr/>
        </p:nvSpPr>
        <p:spPr bwMode="auto">
          <a:xfrm>
            <a:off x="7344308" y="3403104"/>
            <a:ext cx="1776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 dirty="0"/>
              <a:t>RF=2 </a:t>
            </a:r>
            <a:r>
              <a:rPr lang="en-US" altLang="en-US" sz="1600" i="1" dirty="0" smtClean="0"/>
              <a:t>– original</a:t>
            </a:r>
            <a:br>
              <a:rPr lang="en-US" altLang="en-US" sz="1600" i="1" dirty="0" smtClean="0"/>
            </a:br>
            <a:r>
              <a:rPr lang="en-US" altLang="en-US" sz="1600" i="1" dirty="0" smtClean="0"/>
              <a:t>           Hammerstad</a:t>
            </a:r>
            <a:endParaRPr lang="en-US" altLang="en-US" sz="1600" i="1" dirty="0"/>
          </a:p>
        </p:txBody>
      </p:sp>
      <p:sp>
        <p:nvSpPr>
          <p:cNvPr id="61" name="TextBox 91"/>
          <p:cNvSpPr txBox="1">
            <a:spLocks noChangeArrowheads="1"/>
          </p:cNvSpPr>
          <p:nvPr/>
        </p:nvSpPr>
        <p:spPr bwMode="auto">
          <a:xfrm>
            <a:off x="6615113" y="2869704"/>
            <a:ext cx="6810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/>
              <a:t>RF=3</a:t>
            </a:r>
          </a:p>
        </p:txBody>
      </p:sp>
      <p:sp>
        <p:nvSpPr>
          <p:cNvPr id="62" name="TextBox 92"/>
          <p:cNvSpPr txBox="1">
            <a:spLocks noChangeArrowheads="1"/>
          </p:cNvSpPr>
          <p:nvPr/>
        </p:nvSpPr>
        <p:spPr bwMode="auto">
          <a:xfrm>
            <a:off x="7224713" y="3860304"/>
            <a:ext cx="8334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600" i="1"/>
              <a:t>RF=1.5</a:t>
            </a:r>
          </a:p>
        </p:txBody>
      </p:sp>
      <p:sp>
        <p:nvSpPr>
          <p:cNvPr id="63" name="TextBox 93"/>
          <p:cNvSpPr txBox="1">
            <a:spLocks noChangeArrowheads="1"/>
          </p:cNvSpPr>
          <p:nvPr/>
        </p:nvSpPr>
        <p:spPr bwMode="auto">
          <a:xfrm>
            <a:off x="6919913" y="4803279"/>
            <a:ext cx="137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200"/>
              <a:t>Frequency, Hz</a:t>
            </a:r>
          </a:p>
        </p:txBody>
      </p:sp>
      <p:cxnSp>
        <p:nvCxnSpPr>
          <p:cNvPr id="64" name="Straight Connector 63"/>
          <p:cNvCxnSpPr/>
          <p:nvPr/>
        </p:nvCxnSpPr>
        <p:spPr>
          <a:xfrm>
            <a:off x="401638" y="3741577"/>
            <a:ext cx="495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412750" y="4105115"/>
            <a:ext cx="282575" cy="31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6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9712504"/>
              </p:ext>
            </p:extLst>
          </p:nvPr>
        </p:nvGraphicFramePr>
        <p:xfrm>
          <a:off x="334963" y="3722527"/>
          <a:ext cx="266700" cy="344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28" name="Equation" r:id="rId16" imgW="177480" imgH="228600" progId="Equation.DSMT4">
                  <p:embed/>
                </p:oleObj>
              </mc:Choice>
              <mc:Fallback>
                <p:oleObj name="Equation" r:id="rId16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963" y="3722527"/>
                        <a:ext cx="266700" cy="344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" name="TextBox 90"/>
          <p:cNvSpPr txBox="1">
            <a:spLocks noChangeArrowheads="1"/>
          </p:cNvSpPr>
          <p:nvPr/>
        </p:nvSpPr>
        <p:spPr bwMode="auto">
          <a:xfrm>
            <a:off x="836613" y="1196752"/>
            <a:ext cx="716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dirty="0" smtClean="0"/>
              <a:t>Multiplicative form:  </a:t>
            </a:r>
            <a:endParaRPr lang="en-US" altLang="en-US" dirty="0"/>
          </a:p>
        </p:txBody>
      </p:sp>
      <p:cxnSp>
        <p:nvCxnSpPr>
          <p:cNvPr id="68" name="Straight Connector 67"/>
          <p:cNvCxnSpPr/>
          <p:nvPr/>
        </p:nvCxnSpPr>
        <p:spPr>
          <a:xfrm>
            <a:off x="5243513" y="4177804"/>
            <a:ext cx="2654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5243513" y="3687267"/>
            <a:ext cx="2654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103"/>
          <p:cNvSpPr txBox="1">
            <a:spLocks noChangeArrowheads="1"/>
          </p:cNvSpPr>
          <p:nvPr/>
        </p:nvSpPr>
        <p:spPr bwMode="auto">
          <a:xfrm>
            <a:off x="608013" y="4581364"/>
            <a:ext cx="34432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1400"/>
              <a:t>Bumps are much smaller than wavelength!</a:t>
            </a:r>
          </a:p>
        </p:txBody>
      </p:sp>
      <p:sp>
        <p:nvSpPr>
          <p:cNvPr id="71" name="Oval 70"/>
          <p:cNvSpPr/>
          <p:nvPr/>
        </p:nvSpPr>
        <p:spPr>
          <a:xfrm>
            <a:off x="2671763" y="3639183"/>
            <a:ext cx="747712" cy="601662"/>
          </a:xfrm>
          <a:prstGeom prst="ellipse">
            <a:avLst/>
          </a:prstGeom>
          <a:noFill/>
          <a:ln>
            <a:solidFill>
              <a:schemeClr val="accent1">
                <a:shade val="95000"/>
                <a:satMod val="105000"/>
                <a:alpha val="39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11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7093">
            <a:off x="4055955" y="4028674"/>
            <a:ext cx="657505" cy="19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115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80685">
            <a:off x="3484793" y="4025326"/>
            <a:ext cx="657505" cy="19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4" name="Straight Arrow Connector 73"/>
          <p:cNvCxnSpPr/>
          <p:nvPr/>
        </p:nvCxnSpPr>
        <p:spPr>
          <a:xfrm>
            <a:off x="3275013" y="3819365"/>
            <a:ext cx="382587" cy="1738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5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9223117"/>
              </p:ext>
            </p:extLst>
          </p:nvPr>
        </p:nvGraphicFramePr>
        <p:xfrm>
          <a:off x="3854202" y="3523296"/>
          <a:ext cx="28575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29" name="Equation" r:id="rId19" imgW="190440" imgH="228600" progId="Equation.DSMT4">
                  <p:embed/>
                </p:oleObj>
              </mc:Choice>
              <mc:Fallback>
                <p:oleObj name="Equation" r:id="rId19" imgW="1904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4202" y="3523296"/>
                        <a:ext cx="28575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Oval 75"/>
          <p:cNvSpPr/>
          <p:nvPr/>
        </p:nvSpPr>
        <p:spPr>
          <a:xfrm>
            <a:off x="3466306" y="3598702"/>
            <a:ext cx="1334293" cy="982661"/>
          </a:xfrm>
          <a:prstGeom prst="ellipse">
            <a:avLst/>
          </a:prstGeom>
          <a:noFill/>
          <a:ln>
            <a:solidFill>
              <a:schemeClr val="accent1">
                <a:shade val="95000"/>
                <a:satMod val="105000"/>
                <a:alpha val="39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/>
          <p:cNvCxnSpPr/>
          <p:nvPr/>
        </p:nvCxnSpPr>
        <p:spPr bwMode="auto">
          <a:xfrm flipH="1" flipV="1">
            <a:off x="3982220" y="3817715"/>
            <a:ext cx="133972" cy="1467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 flipH="1" flipV="1">
            <a:off x="4149996" y="3786283"/>
            <a:ext cx="133972" cy="1467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5626901"/>
              </p:ext>
            </p:extLst>
          </p:nvPr>
        </p:nvGraphicFramePr>
        <p:xfrm>
          <a:off x="2663788" y="2312876"/>
          <a:ext cx="1512888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30" name="Equation" r:id="rId21" imgW="1257300" imgH="279400" progId="Equation.DSMT4">
                  <p:embed/>
                </p:oleObj>
              </mc:Choice>
              <mc:Fallback>
                <p:oleObj name="Equation" r:id="rId21" imgW="1257300" imgH="2794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3788" y="2312876"/>
                        <a:ext cx="1512888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" name="Rectangle 76"/>
          <p:cNvSpPr/>
          <p:nvPr/>
        </p:nvSpPr>
        <p:spPr bwMode="auto">
          <a:xfrm>
            <a:off x="2436813" y="1628800"/>
            <a:ext cx="1652568" cy="684076"/>
          </a:xfrm>
          <a:prstGeom prst="rect">
            <a:avLst/>
          </a:prstGeom>
          <a:solidFill>
            <a:schemeClr val="accent1">
              <a:alpha val="1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74831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evel">
  <a:themeElements>
    <a:clrScheme name="1_Le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1_Lev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Le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295236</TotalTime>
  <Words>2704</Words>
  <Application>Microsoft Office PowerPoint</Application>
  <PresentationFormat>On-screen Show (4:3)</PresentationFormat>
  <Paragraphs>378</Paragraphs>
  <Slides>29</Slides>
  <Notes>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1_Level</vt:lpstr>
      <vt:lpstr>Equation</vt:lpstr>
      <vt:lpstr>Unified form for conductor roughness correction coefficients</vt:lpstr>
      <vt:lpstr>Overview</vt:lpstr>
      <vt:lpstr>Printed Circuit Boards (PCBs)</vt:lpstr>
      <vt:lpstr>Rough copper bottleneck</vt:lpstr>
      <vt:lpstr>Roughness models</vt:lpstr>
      <vt:lpstr>Unified 2-parameter form for six common roughness correction coefficients </vt:lpstr>
      <vt:lpstr>Comparison of roughness transition functions</vt:lpstr>
      <vt:lpstr>Additive and Multiplicative extensions</vt:lpstr>
      <vt:lpstr>Multilevel Modified Hammerstad RCC</vt:lpstr>
      <vt:lpstr>Multilevel Bushminskiy model</vt:lpstr>
      <vt:lpstr>Multilevel Modified Groiss model</vt:lpstr>
      <vt:lpstr>Multilevel Hemispherical model</vt:lpstr>
      <vt:lpstr>Multi-ball Huray snowball model</vt:lpstr>
      <vt:lpstr>Use of roughness correction coefficients  in simulations</vt:lpstr>
      <vt:lpstr>Causal Huray-Bracken model</vt:lpstr>
      <vt:lpstr>The effect of roughness</vt:lpstr>
      <vt:lpstr>Roughness model with posts in PPW</vt:lpstr>
      <vt:lpstr>Roughness model with posts in PPW</vt:lpstr>
      <vt:lpstr>Roughness model with posts in PPW</vt:lpstr>
      <vt:lpstr>Roughness model with posts in PPW</vt:lpstr>
      <vt:lpstr>Roughness model with “mushrooms” in PPW</vt:lpstr>
      <vt:lpstr>Roughness model with “mushrooms” in PPW</vt:lpstr>
      <vt:lpstr>“Mushrooms” in PPW – current flow density at 3 cut planes (between, through cap and stem)</vt:lpstr>
      <vt:lpstr>“Mushrooms” in PPW – magnetic field intensity in cut plane through cap (additional inductance)</vt:lpstr>
      <vt:lpstr>Roughness model identification with measurements</vt:lpstr>
      <vt:lpstr>Difference in GMS magnitude and phase delay: measured vs. identified</vt:lpstr>
      <vt:lpstr>Practical example with cross-sectioning</vt:lpstr>
      <vt:lpstr>Validation with TDR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Simbeor(TM) Environment structure and concepts</dc:title>
  <dc:creator>Yuriy Shlepnev, Simberian Inc.</dc:creator>
  <cp:lastModifiedBy>Yuriy Shlepnev</cp:lastModifiedBy>
  <cp:revision>2172</cp:revision>
  <dcterms:created xsi:type="dcterms:W3CDTF">2005-03-09T14:55:39Z</dcterms:created>
  <dcterms:modified xsi:type="dcterms:W3CDTF">2017-10-17T16:33:16Z</dcterms:modified>
</cp:coreProperties>
</file>