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92" r:id="rId3"/>
    <p:sldId id="264" r:id="rId4"/>
    <p:sldId id="299" r:id="rId5"/>
    <p:sldId id="300" r:id="rId6"/>
    <p:sldId id="303" r:id="rId7"/>
    <p:sldId id="298" r:id="rId8"/>
    <p:sldId id="302" r:id="rId9"/>
    <p:sldId id="338" r:id="rId10"/>
    <p:sldId id="334" r:id="rId11"/>
    <p:sldId id="337" r:id="rId12"/>
    <p:sldId id="335" r:id="rId13"/>
    <p:sldId id="308" r:id="rId14"/>
    <p:sldId id="314" r:id="rId15"/>
    <p:sldId id="301" r:id="rId16"/>
    <p:sldId id="336" r:id="rId17"/>
    <p:sldId id="316" r:id="rId18"/>
    <p:sldId id="304" r:id="rId19"/>
    <p:sldId id="305" r:id="rId20"/>
    <p:sldId id="317" r:id="rId21"/>
    <p:sldId id="309" r:id="rId22"/>
    <p:sldId id="310" r:id="rId23"/>
    <p:sldId id="311" r:id="rId24"/>
    <p:sldId id="319" r:id="rId25"/>
    <p:sldId id="306" r:id="rId26"/>
    <p:sldId id="315" r:id="rId27"/>
    <p:sldId id="312" r:id="rId28"/>
    <p:sldId id="313" r:id="rId29"/>
    <p:sldId id="320" r:id="rId30"/>
    <p:sldId id="325" r:id="rId31"/>
    <p:sldId id="331" r:id="rId32"/>
    <p:sldId id="326" r:id="rId33"/>
    <p:sldId id="332" r:id="rId34"/>
    <p:sldId id="333" r:id="rId35"/>
    <p:sldId id="324" r:id="rId36"/>
    <p:sldId id="327" r:id="rId37"/>
    <p:sldId id="329" r:id="rId38"/>
    <p:sldId id="330" r:id="rId39"/>
    <p:sldId id="328" r:id="rId40"/>
    <p:sldId id="294" r:id="rId41"/>
    <p:sldId id="290"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408" autoAdjust="0"/>
    <p:restoredTop sz="94649" autoAdjust="0"/>
  </p:normalViewPr>
  <p:slideViewPr>
    <p:cSldViewPr snapToObjects="1">
      <p:cViewPr varScale="1">
        <p:scale>
          <a:sx n="116" d="100"/>
          <a:sy n="116" d="100"/>
        </p:scale>
        <p:origin x="-1350" y="-4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22.wmf"/><Relationship Id="rId13" Type="http://schemas.openxmlformats.org/officeDocument/2006/relationships/image" Target="../media/image27.wmf"/><Relationship Id="rId3" Type="http://schemas.openxmlformats.org/officeDocument/2006/relationships/image" Target="../media/image17.wmf"/><Relationship Id="rId7" Type="http://schemas.openxmlformats.org/officeDocument/2006/relationships/image" Target="../media/image21.wmf"/><Relationship Id="rId12" Type="http://schemas.openxmlformats.org/officeDocument/2006/relationships/image" Target="../media/image26.wmf"/><Relationship Id="rId2" Type="http://schemas.openxmlformats.org/officeDocument/2006/relationships/image" Target="../media/image16.wmf"/><Relationship Id="rId16" Type="http://schemas.openxmlformats.org/officeDocument/2006/relationships/image" Target="../media/image30.wmf"/><Relationship Id="rId1" Type="http://schemas.openxmlformats.org/officeDocument/2006/relationships/image" Target="../media/image15.wmf"/><Relationship Id="rId6" Type="http://schemas.openxmlformats.org/officeDocument/2006/relationships/image" Target="../media/image20.wmf"/><Relationship Id="rId11" Type="http://schemas.openxmlformats.org/officeDocument/2006/relationships/image" Target="../media/image25.wmf"/><Relationship Id="rId5" Type="http://schemas.openxmlformats.org/officeDocument/2006/relationships/image" Target="../media/image19.wmf"/><Relationship Id="rId15" Type="http://schemas.openxmlformats.org/officeDocument/2006/relationships/image" Target="../media/image29.wmf"/><Relationship Id="rId10" Type="http://schemas.openxmlformats.org/officeDocument/2006/relationships/image" Target="../media/image24.wmf"/><Relationship Id="rId4" Type="http://schemas.openxmlformats.org/officeDocument/2006/relationships/image" Target="../media/image18.wmf"/><Relationship Id="rId9" Type="http://schemas.openxmlformats.org/officeDocument/2006/relationships/image" Target="../media/image23.wmf"/><Relationship Id="rId14" Type="http://schemas.openxmlformats.org/officeDocument/2006/relationships/image" Target="../media/image28.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image" Target="../media/image9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image" Target="../media/image95.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image" Target="../media/image111.wmf"/><Relationship Id="rId1" Type="http://schemas.openxmlformats.org/officeDocument/2006/relationships/image" Target="../media/image110.wmf"/><Relationship Id="rId4" Type="http://schemas.openxmlformats.org/officeDocument/2006/relationships/image" Target="../media/image113.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image" Target="../media/image117.wmf"/><Relationship Id="rId1" Type="http://schemas.openxmlformats.org/officeDocument/2006/relationships/image" Target="../media/image116.wmf"/><Relationship Id="rId6" Type="http://schemas.openxmlformats.org/officeDocument/2006/relationships/image" Target="../media/image120.wmf"/><Relationship Id="rId5" Type="http://schemas.openxmlformats.org/officeDocument/2006/relationships/image" Target="../media/image78.wmf"/><Relationship Id="rId4" Type="http://schemas.openxmlformats.org/officeDocument/2006/relationships/image" Target="../media/image119.w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131.wmf"/><Relationship Id="rId3" Type="http://schemas.openxmlformats.org/officeDocument/2006/relationships/image" Target="../media/image126.wmf"/><Relationship Id="rId7" Type="http://schemas.openxmlformats.org/officeDocument/2006/relationships/image" Target="../media/image130.wmf"/><Relationship Id="rId2" Type="http://schemas.openxmlformats.org/officeDocument/2006/relationships/image" Target="../media/image125.wmf"/><Relationship Id="rId1" Type="http://schemas.openxmlformats.org/officeDocument/2006/relationships/image" Target="../media/image124.wmf"/><Relationship Id="rId6" Type="http://schemas.openxmlformats.org/officeDocument/2006/relationships/image" Target="../media/image129.wmf"/><Relationship Id="rId5" Type="http://schemas.openxmlformats.org/officeDocument/2006/relationships/image" Target="../media/image128.wmf"/><Relationship Id="rId10" Type="http://schemas.openxmlformats.org/officeDocument/2006/relationships/image" Target="../media/image133.wmf"/><Relationship Id="rId4" Type="http://schemas.openxmlformats.org/officeDocument/2006/relationships/image" Target="../media/image127.wmf"/><Relationship Id="rId9" Type="http://schemas.openxmlformats.org/officeDocument/2006/relationships/image" Target="../media/image132.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image" Target="../media/image136.wmf"/><Relationship Id="rId1" Type="http://schemas.openxmlformats.org/officeDocument/2006/relationships/image" Target="../media/image135.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image" Target="../media/image143.wmf"/><Relationship Id="rId1" Type="http://schemas.openxmlformats.org/officeDocument/2006/relationships/image" Target="../media/image142.wmf"/><Relationship Id="rId5" Type="http://schemas.openxmlformats.org/officeDocument/2006/relationships/image" Target="../media/image145.wmf"/><Relationship Id="rId4" Type="http://schemas.openxmlformats.org/officeDocument/2006/relationships/image" Target="../media/image144.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52.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52.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5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5" Type="http://schemas.openxmlformats.org/officeDocument/2006/relationships/image" Target="../media/image42.wmf"/><Relationship Id="rId4" Type="http://schemas.openxmlformats.org/officeDocument/2006/relationships/image" Target="../media/image41.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52.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61.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52.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52.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52.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61.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image" Target="../media/image49.wmf"/><Relationship Id="rId7" Type="http://schemas.openxmlformats.org/officeDocument/2006/relationships/image" Target="../media/image53.wmf"/><Relationship Id="rId12" Type="http://schemas.openxmlformats.org/officeDocument/2006/relationships/image" Target="../media/image58.wmf"/><Relationship Id="rId2" Type="http://schemas.openxmlformats.org/officeDocument/2006/relationships/image" Target="../media/image48.wmf"/><Relationship Id="rId1" Type="http://schemas.openxmlformats.org/officeDocument/2006/relationships/image" Target="../media/image47.wmf"/><Relationship Id="rId6" Type="http://schemas.openxmlformats.org/officeDocument/2006/relationships/image" Target="../media/image52.wmf"/><Relationship Id="rId11" Type="http://schemas.openxmlformats.org/officeDocument/2006/relationships/image" Target="../media/image57.wmf"/><Relationship Id="rId5" Type="http://schemas.openxmlformats.org/officeDocument/2006/relationships/image" Target="../media/image51.wmf"/><Relationship Id="rId10" Type="http://schemas.openxmlformats.org/officeDocument/2006/relationships/image" Target="../media/image56.wmf"/><Relationship Id="rId4" Type="http://schemas.openxmlformats.org/officeDocument/2006/relationships/image" Target="../media/image50.wmf"/><Relationship Id="rId9" Type="http://schemas.openxmlformats.org/officeDocument/2006/relationships/image" Target="../media/image5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 Id="rId4" Type="http://schemas.openxmlformats.org/officeDocument/2006/relationships/image" Target="../media/image6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 Id="rId4" Type="http://schemas.openxmlformats.org/officeDocument/2006/relationships/image" Target="../media/image67.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19.wmf"/><Relationship Id="rId4" Type="http://schemas.openxmlformats.org/officeDocument/2006/relationships/image" Target="../media/image72.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 Id="rId4" Type="http://schemas.openxmlformats.org/officeDocument/2006/relationships/image" Target="../media/image78.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89.wmf"/><Relationship Id="rId3" Type="http://schemas.openxmlformats.org/officeDocument/2006/relationships/image" Target="../media/image84.wmf"/><Relationship Id="rId7" Type="http://schemas.openxmlformats.org/officeDocument/2006/relationships/image" Target="../media/image88.wmf"/><Relationship Id="rId2" Type="http://schemas.openxmlformats.org/officeDocument/2006/relationships/image" Target="../media/image83.wmf"/><Relationship Id="rId1" Type="http://schemas.openxmlformats.org/officeDocument/2006/relationships/image" Target="../media/image82.wmf"/><Relationship Id="rId6" Type="http://schemas.openxmlformats.org/officeDocument/2006/relationships/image" Target="../media/image87.wmf"/><Relationship Id="rId11" Type="http://schemas.openxmlformats.org/officeDocument/2006/relationships/image" Target="../media/image92.wmf"/><Relationship Id="rId5" Type="http://schemas.openxmlformats.org/officeDocument/2006/relationships/image" Target="../media/image86.wmf"/><Relationship Id="rId10" Type="http://schemas.openxmlformats.org/officeDocument/2006/relationships/image" Target="../media/image91.wmf"/><Relationship Id="rId4" Type="http://schemas.openxmlformats.org/officeDocument/2006/relationships/image" Target="../media/image85.wmf"/><Relationship Id="rId9" Type="http://schemas.openxmlformats.org/officeDocument/2006/relationships/image" Target="../media/image9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image" Target="../media/image93.wmf"/><Relationship Id="rId4" Type="http://schemas.openxmlformats.org/officeDocument/2006/relationships/image" Target="../media/image96.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2037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7CF37F9E-8234-F447-BDD9-4CDE5BD7AFC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90600"/>
            <a:ext cx="2057400" cy="5135563"/>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990600"/>
            <a:ext cx="6019800" cy="5135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7CF37F9E-8234-F447-BDD9-4CDE5BD7AFC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55650"/>
            <a:ext cx="8229600" cy="967605"/>
          </a:xfrm>
        </p:spPr>
        <p:txBody>
          <a:bodyPr/>
          <a:lstStyle/>
          <a:p>
            <a:r>
              <a:rPr lang="en-US" smtClean="0"/>
              <a:t>Click to edit Master title style</a:t>
            </a:r>
            <a:endParaRPr lang="en-US"/>
          </a:p>
        </p:txBody>
      </p:sp>
      <p:sp>
        <p:nvSpPr>
          <p:cNvPr id="3" name="Content Placeholder 2"/>
          <p:cNvSpPr>
            <a:spLocks noGrp="1"/>
          </p:cNvSpPr>
          <p:nvPr>
            <p:ph idx="1"/>
          </p:nvPr>
        </p:nvSpPr>
        <p:spPr>
          <a:xfrm>
            <a:off x="914400" y="1840134"/>
            <a:ext cx="8229600" cy="428602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7CF37F9E-8234-F447-BDD9-4CDE5BD7AFC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861195"/>
            <a:ext cx="8229600" cy="96760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1"/>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981200"/>
            <a:ext cx="4038600" cy="42672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7CF37F9E-8234-F447-BDD9-4CDE5BD7AFC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937395"/>
            <a:ext cx="8229600" cy="967605"/>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85800" y="17526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762000" y="23733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5" y="17526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49825" y="2373312"/>
            <a:ext cx="4041775" cy="37988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7CF37F9E-8234-F447-BDD9-4CDE5BD7AFC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8229600" cy="967605"/>
          </a:xfrm>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7CF37F9E-8234-F447-BDD9-4CDE5BD7AFC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CF37F9E-8234-F447-BDD9-4CDE5BD7AFC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73660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066800"/>
            <a:ext cx="5111750" cy="5059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981200"/>
            <a:ext cx="3008313" cy="4144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7CF37F9E-8234-F447-BDD9-4CDE5BD7AFC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530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9144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5197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7CF37F9E-8234-F447-BDD9-4CDE5BD7AFC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861195"/>
            <a:ext cx="8229600" cy="967605"/>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7CF37F9E-8234-F447-BDD9-4CDE5BD7AFC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066800"/>
            <a:ext cx="8229600" cy="96760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2209800"/>
            <a:ext cx="8229600" cy="402726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F37F9E-8234-F447-BDD9-4CDE5BD7AFC3}" type="slidenum">
              <a:rPr lang="en-US" smtClean="0"/>
              <a:pPr/>
              <a:t>‹#›</a:t>
            </a:fld>
            <a:endParaRPr lang="en-US"/>
          </a:p>
        </p:txBody>
      </p:sp>
      <p:pic>
        <p:nvPicPr>
          <p:cNvPr id="8" name="Picture 7" descr="SIGNAL INTEGRITY JOURNAL2 FINAL.jpg"/>
          <p:cNvPicPr>
            <a:picLocks noChangeAspect="1"/>
          </p:cNvPicPr>
          <p:nvPr/>
        </p:nvPicPr>
        <p:blipFill>
          <a:blip r:embed="rId12"/>
          <a:stretch>
            <a:fillRect/>
          </a:stretch>
        </p:blipFill>
        <p:spPr>
          <a:xfrm>
            <a:off x="152400" y="36267"/>
            <a:ext cx="2874784" cy="649533"/>
          </a:xfrm>
          <a:prstGeom prst="rect">
            <a:avLst/>
          </a:prstGeom>
        </p:spPr>
      </p:pic>
      <p:sp>
        <p:nvSpPr>
          <p:cNvPr id="10" name="Slide Number Placeholder 5"/>
          <p:cNvSpPr txBox="1">
            <a:spLocks/>
          </p:cNvSpPr>
          <p:nvPr/>
        </p:nvSpPr>
        <p:spPr>
          <a:xfrm>
            <a:off x="609600" y="632618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tint val="75000"/>
                  </a:schemeClr>
                </a:solidFill>
                <a:effectLst/>
                <a:uLnTx/>
                <a:uFillTx/>
                <a:latin typeface="+mn-lt"/>
                <a:ea typeface="+mn-ea"/>
                <a:cs typeface="+mn-cs"/>
              </a:rPr>
              <a:t>https://</a:t>
            </a:r>
            <a:r>
              <a:rPr kumimoji="0" lang="en-US" sz="1200" b="0" i="0" u="none" strike="noStrike" kern="1200" cap="none" spc="0" normalizeH="0" baseline="0" noProof="0" dirty="0" err="1" smtClean="0">
                <a:ln>
                  <a:noFill/>
                </a:ln>
                <a:solidFill>
                  <a:schemeClr val="tx1">
                    <a:tint val="75000"/>
                  </a:schemeClr>
                </a:solidFill>
                <a:effectLst/>
                <a:uLnTx/>
                <a:uFillTx/>
                <a:latin typeface="+mn-lt"/>
                <a:ea typeface="+mn-ea"/>
                <a:cs typeface="+mn-cs"/>
              </a:rPr>
              <a:t>www.signalintegrityjournal.com</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9.wmf"/><Relationship Id="rId13" Type="http://schemas.openxmlformats.org/officeDocument/2006/relationships/image" Target="../media/image41.wmf"/><Relationship Id="rId3" Type="http://schemas.openxmlformats.org/officeDocument/2006/relationships/image" Target="../media/image43.png"/><Relationship Id="rId7" Type="http://schemas.openxmlformats.org/officeDocument/2006/relationships/oleObject" Target="../embeddings/oleObject18.bin"/><Relationship Id="rId12" Type="http://schemas.openxmlformats.org/officeDocument/2006/relationships/oleObject" Target="../embeddings/oleObject20.bin"/><Relationship Id="rId2" Type="http://schemas.openxmlformats.org/officeDocument/2006/relationships/slideLayout" Target="../slideLayouts/slideLayout2.xml"/><Relationship Id="rId16" Type="http://schemas.openxmlformats.org/officeDocument/2006/relationships/image" Target="../media/image42.wmf"/><Relationship Id="rId1" Type="http://schemas.openxmlformats.org/officeDocument/2006/relationships/vmlDrawing" Target="../drawings/vmlDrawing2.vml"/><Relationship Id="rId6" Type="http://schemas.openxmlformats.org/officeDocument/2006/relationships/image" Target="../media/image38.wmf"/><Relationship Id="rId11" Type="http://schemas.openxmlformats.org/officeDocument/2006/relationships/image" Target="../media/image45.png"/><Relationship Id="rId5" Type="http://schemas.openxmlformats.org/officeDocument/2006/relationships/oleObject" Target="../embeddings/oleObject17.bin"/><Relationship Id="rId15" Type="http://schemas.openxmlformats.org/officeDocument/2006/relationships/oleObject" Target="../embeddings/oleObject21.bin"/><Relationship Id="rId10" Type="http://schemas.openxmlformats.org/officeDocument/2006/relationships/image" Target="../media/image40.wmf"/><Relationship Id="rId4" Type="http://schemas.openxmlformats.org/officeDocument/2006/relationships/image" Target="../media/image44.png"/><Relationship Id="rId9" Type="http://schemas.openxmlformats.org/officeDocument/2006/relationships/oleObject" Target="../embeddings/oleObject19.bin"/><Relationship Id="rId1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49.wmf"/><Relationship Id="rId13" Type="http://schemas.openxmlformats.org/officeDocument/2006/relationships/oleObject" Target="../embeddings/oleObject27.bin"/><Relationship Id="rId18" Type="http://schemas.openxmlformats.org/officeDocument/2006/relationships/image" Target="../media/image54.wmf"/><Relationship Id="rId26" Type="http://schemas.openxmlformats.org/officeDocument/2006/relationships/image" Target="../media/image58.wmf"/><Relationship Id="rId3" Type="http://schemas.openxmlformats.org/officeDocument/2006/relationships/oleObject" Target="../embeddings/oleObject22.bin"/><Relationship Id="rId21" Type="http://schemas.openxmlformats.org/officeDocument/2006/relationships/oleObject" Target="../embeddings/oleObject31.bin"/><Relationship Id="rId7" Type="http://schemas.openxmlformats.org/officeDocument/2006/relationships/oleObject" Target="../embeddings/oleObject24.bin"/><Relationship Id="rId12" Type="http://schemas.openxmlformats.org/officeDocument/2006/relationships/image" Target="../media/image51.wmf"/><Relationship Id="rId17" Type="http://schemas.openxmlformats.org/officeDocument/2006/relationships/oleObject" Target="../embeddings/oleObject29.bin"/><Relationship Id="rId25" Type="http://schemas.openxmlformats.org/officeDocument/2006/relationships/oleObject" Target="../embeddings/oleObject33.bin"/><Relationship Id="rId2" Type="http://schemas.openxmlformats.org/officeDocument/2006/relationships/slideLayout" Target="../slideLayouts/slideLayout2.xml"/><Relationship Id="rId16" Type="http://schemas.openxmlformats.org/officeDocument/2006/relationships/image" Target="../media/image53.wmf"/><Relationship Id="rId20" Type="http://schemas.openxmlformats.org/officeDocument/2006/relationships/image" Target="../media/image55.wmf"/><Relationship Id="rId1" Type="http://schemas.openxmlformats.org/officeDocument/2006/relationships/vmlDrawing" Target="../drawings/vmlDrawing3.vml"/><Relationship Id="rId6" Type="http://schemas.openxmlformats.org/officeDocument/2006/relationships/image" Target="../media/image48.wmf"/><Relationship Id="rId11" Type="http://schemas.openxmlformats.org/officeDocument/2006/relationships/oleObject" Target="../embeddings/oleObject26.bin"/><Relationship Id="rId24" Type="http://schemas.openxmlformats.org/officeDocument/2006/relationships/image" Target="../media/image57.wmf"/><Relationship Id="rId5" Type="http://schemas.openxmlformats.org/officeDocument/2006/relationships/oleObject" Target="../embeddings/oleObject23.bin"/><Relationship Id="rId15" Type="http://schemas.openxmlformats.org/officeDocument/2006/relationships/oleObject" Target="../embeddings/oleObject28.bin"/><Relationship Id="rId23" Type="http://schemas.openxmlformats.org/officeDocument/2006/relationships/oleObject" Target="../embeddings/oleObject32.bin"/><Relationship Id="rId10" Type="http://schemas.openxmlformats.org/officeDocument/2006/relationships/image" Target="../media/image50.wmf"/><Relationship Id="rId19" Type="http://schemas.openxmlformats.org/officeDocument/2006/relationships/oleObject" Target="../embeddings/oleObject30.bin"/><Relationship Id="rId4" Type="http://schemas.openxmlformats.org/officeDocument/2006/relationships/image" Target="../media/image47.wmf"/><Relationship Id="rId9" Type="http://schemas.openxmlformats.org/officeDocument/2006/relationships/oleObject" Target="../embeddings/oleObject25.bin"/><Relationship Id="rId14" Type="http://schemas.openxmlformats.org/officeDocument/2006/relationships/image" Target="../media/image52.wmf"/><Relationship Id="rId22" Type="http://schemas.openxmlformats.org/officeDocument/2006/relationships/image" Target="../media/image56.w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36.bin"/><Relationship Id="rId3" Type="http://schemas.openxmlformats.org/officeDocument/2006/relationships/image" Target="../media/image63.gif"/><Relationship Id="rId7" Type="http://schemas.openxmlformats.org/officeDocument/2006/relationships/image" Target="../media/image60.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35.bin"/><Relationship Id="rId11" Type="http://schemas.openxmlformats.org/officeDocument/2006/relationships/image" Target="../media/image62.wmf"/><Relationship Id="rId5" Type="http://schemas.openxmlformats.org/officeDocument/2006/relationships/image" Target="../media/image59.wmf"/><Relationship Id="rId10" Type="http://schemas.openxmlformats.org/officeDocument/2006/relationships/oleObject" Target="../embeddings/oleObject37.bin"/><Relationship Id="rId4" Type="http://schemas.openxmlformats.org/officeDocument/2006/relationships/oleObject" Target="../embeddings/oleObject34.bin"/><Relationship Id="rId9" Type="http://schemas.openxmlformats.org/officeDocument/2006/relationships/image" Target="../media/image61.wmf"/></Relationships>
</file>

<file path=ppt/slides/_rels/slide16.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oleObject" Target="../embeddings/oleObject38.bin"/><Relationship Id="rId7" Type="http://schemas.openxmlformats.org/officeDocument/2006/relationships/oleObject" Target="../embeddings/oleObject40.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5.wmf"/><Relationship Id="rId5" Type="http://schemas.openxmlformats.org/officeDocument/2006/relationships/oleObject" Target="../embeddings/oleObject39.bin"/><Relationship Id="rId10" Type="http://schemas.openxmlformats.org/officeDocument/2006/relationships/image" Target="../media/image67.wmf"/><Relationship Id="rId4" Type="http://schemas.openxmlformats.org/officeDocument/2006/relationships/image" Target="../media/image64.wmf"/><Relationship Id="rId9" Type="http://schemas.openxmlformats.org/officeDocument/2006/relationships/oleObject" Target="../embeddings/oleObject41.bin"/></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hyperlink" Target="http://www.simberian.com/ScreenCasts.php?id=39"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3.png"/><Relationship Id="rId7" Type="http://schemas.openxmlformats.org/officeDocument/2006/relationships/image" Target="../media/image70.wmf"/><Relationship Id="rId12" Type="http://schemas.openxmlformats.org/officeDocument/2006/relationships/image" Target="../media/image72.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43.bin"/><Relationship Id="rId11" Type="http://schemas.openxmlformats.org/officeDocument/2006/relationships/oleObject" Target="../embeddings/oleObject45.bin"/><Relationship Id="rId5" Type="http://schemas.openxmlformats.org/officeDocument/2006/relationships/image" Target="../media/image19.wmf"/><Relationship Id="rId10" Type="http://schemas.openxmlformats.org/officeDocument/2006/relationships/image" Target="../media/image71.wmf"/><Relationship Id="rId4" Type="http://schemas.openxmlformats.org/officeDocument/2006/relationships/oleObject" Target="../embeddings/oleObject42.bin"/><Relationship Id="rId9" Type="http://schemas.openxmlformats.org/officeDocument/2006/relationships/oleObject" Target="../embeddings/oleObject44.bin"/></Relationships>
</file>

<file path=ppt/slides/_rels/slide1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78.wmf"/><Relationship Id="rId3" Type="http://schemas.openxmlformats.org/officeDocument/2006/relationships/image" Target="../media/image79.png"/><Relationship Id="rId7" Type="http://schemas.openxmlformats.org/officeDocument/2006/relationships/image" Target="../media/image76.wmf"/><Relationship Id="rId12" Type="http://schemas.openxmlformats.org/officeDocument/2006/relationships/oleObject" Target="../embeddings/oleObject49.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47.bin"/><Relationship Id="rId11" Type="http://schemas.openxmlformats.org/officeDocument/2006/relationships/image" Target="../media/image77.wmf"/><Relationship Id="rId5" Type="http://schemas.openxmlformats.org/officeDocument/2006/relationships/image" Target="../media/image75.wmf"/><Relationship Id="rId10" Type="http://schemas.openxmlformats.org/officeDocument/2006/relationships/oleObject" Target="../embeddings/oleObject48.bin"/><Relationship Id="rId4" Type="http://schemas.openxmlformats.org/officeDocument/2006/relationships/oleObject" Target="../embeddings/oleObject46.bin"/><Relationship Id="rId9" Type="http://schemas.openxmlformats.org/officeDocument/2006/relationships/image" Target="../media/image81.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4.wmf"/><Relationship Id="rId13" Type="http://schemas.openxmlformats.org/officeDocument/2006/relationships/oleObject" Target="../embeddings/oleObject55.bin"/><Relationship Id="rId18" Type="http://schemas.openxmlformats.org/officeDocument/2006/relationships/oleObject" Target="../embeddings/oleObject58.bin"/><Relationship Id="rId26" Type="http://schemas.openxmlformats.org/officeDocument/2006/relationships/image" Target="../media/image92.wmf"/><Relationship Id="rId3" Type="http://schemas.openxmlformats.org/officeDocument/2006/relationships/oleObject" Target="../embeddings/oleObject50.bin"/><Relationship Id="rId21" Type="http://schemas.openxmlformats.org/officeDocument/2006/relationships/image" Target="../media/image90.wmf"/><Relationship Id="rId7" Type="http://schemas.openxmlformats.org/officeDocument/2006/relationships/oleObject" Target="../embeddings/oleObject52.bin"/><Relationship Id="rId12" Type="http://schemas.openxmlformats.org/officeDocument/2006/relationships/image" Target="../media/image86.wmf"/><Relationship Id="rId17" Type="http://schemas.openxmlformats.org/officeDocument/2006/relationships/image" Target="../media/image88.wmf"/><Relationship Id="rId25" Type="http://schemas.openxmlformats.org/officeDocument/2006/relationships/oleObject" Target="../embeddings/oleObject61.bin"/><Relationship Id="rId2" Type="http://schemas.openxmlformats.org/officeDocument/2006/relationships/slideLayout" Target="../slideLayouts/slideLayout2.xml"/><Relationship Id="rId16" Type="http://schemas.openxmlformats.org/officeDocument/2006/relationships/oleObject" Target="../embeddings/oleObject57.bin"/><Relationship Id="rId20" Type="http://schemas.openxmlformats.org/officeDocument/2006/relationships/oleObject" Target="../embeddings/oleObject59.bin"/><Relationship Id="rId1" Type="http://schemas.openxmlformats.org/officeDocument/2006/relationships/vmlDrawing" Target="../drawings/vmlDrawing8.vml"/><Relationship Id="rId6" Type="http://schemas.openxmlformats.org/officeDocument/2006/relationships/image" Target="../media/image83.wmf"/><Relationship Id="rId11" Type="http://schemas.openxmlformats.org/officeDocument/2006/relationships/oleObject" Target="../embeddings/oleObject54.bin"/><Relationship Id="rId24" Type="http://schemas.openxmlformats.org/officeDocument/2006/relationships/hyperlink" Target="http://www.simberian.com/" TargetMode="External"/><Relationship Id="rId5" Type="http://schemas.openxmlformats.org/officeDocument/2006/relationships/oleObject" Target="../embeddings/oleObject51.bin"/><Relationship Id="rId15" Type="http://schemas.openxmlformats.org/officeDocument/2006/relationships/oleObject" Target="../embeddings/oleObject56.bin"/><Relationship Id="rId23" Type="http://schemas.openxmlformats.org/officeDocument/2006/relationships/image" Target="../media/image91.wmf"/><Relationship Id="rId10" Type="http://schemas.openxmlformats.org/officeDocument/2006/relationships/image" Target="../media/image85.wmf"/><Relationship Id="rId19" Type="http://schemas.openxmlformats.org/officeDocument/2006/relationships/image" Target="../media/image89.wmf"/><Relationship Id="rId4" Type="http://schemas.openxmlformats.org/officeDocument/2006/relationships/image" Target="../media/image82.wmf"/><Relationship Id="rId9" Type="http://schemas.openxmlformats.org/officeDocument/2006/relationships/oleObject" Target="../embeddings/oleObject53.bin"/><Relationship Id="rId14" Type="http://schemas.openxmlformats.org/officeDocument/2006/relationships/image" Target="../media/image87.wmf"/><Relationship Id="rId22" Type="http://schemas.openxmlformats.org/officeDocument/2006/relationships/oleObject" Target="../embeddings/oleObject60.bin"/></Relationships>
</file>

<file path=ppt/slides/_rels/slide21.xml.rels><?xml version="1.0" encoding="UTF-8" standalone="yes"?>
<Relationships xmlns="http://schemas.openxmlformats.org/package/2006/relationships"><Relationship Id="rId8" Type="http://schemas.openxmlformats.org/officeDocument/2006/relationships/image" Target="../media/image93.wmf"/><Relationship Id="rId13" Type="http://schemas.openxmlformats.org/officeDocument/2006/relationships/oleObject" Target="../embeddings/oleObject65.bin"/><Relationship Id="rId3" Type="http://schemas.openxmlformats.org/officeDocument/2006/relationships/image" Target="../media/image97.png"/><Relationship Id="rId7" Type="http://schemas.openxmlformats.org/officeDocument/2006/relationships/oleObject" Target="../embeddings/oleObject62.bin"/><Relationship Id="rId12" Type="http://schemas.openxmlformats.org/officeDocument/2006/relationships/image" Target="../media/image95.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00.png"/><Relationship Id="rId11" Type="http://schemas.openxmlformats.org/officeDocument/2006/relationships/oleObject" Target="../embeddings/oleObject64.bin"/><Relationship Id="rId5" Type="http://schemas.openxmlformats.org/officeDocument/2006/relationships/image" Target="../media/image99.png"/><Relationship Id="rId10" Type="http://schemas.openxmlformats.org/officeDocument/2006/relationships/image" Target="../media/image94.wmf"/><Relationship Id="rId4" Type="http://schemas.openxmlformats.org/officeDocument/2006/relationships/image" Target="../media/image98.png"/><Relationship Id="rId9" Type="http://schemas.openxmlformats.org/officeDocument/2006/relationships/oleObject" Target="../embeddings/oleObject63.bin"/><Relationship Id="rId14" Type="http://schemas.openxmlformats.org/officeDocument/2006/relationships/image" Target="../media/image96.wmf"/></Relationships>
</file>

<file path=ppt/slides/_rels/slide22.xml.rels><?xml version="1.0" encoding="UTF-8" standalone="yes"?>
<Relationships xmlns="http://schemas.openxmlformats.org/package/2006/relationships"><Relationship Id="rId8" Type="http://schemas.openxmlformats.org/officeDocument/2006/relationships/image" Target="../media/image95.wmf"/><Relationship Id="rId3" Type="http://schemas.openxmlformats.org/officeDocument/2006/relationships/image" Target="../media/image102.png"/><Relationship Id="rId7" Type="http://schemas.openxmlformats.org/officeDocument/2006/relationships/oleObject" Target="../embeddings/oleObject66.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105.png"/><Relationship Id="rId11" Type="http://schemas.openxmlformats.org/officeDocument/2006/relationships/image" Target="../media/image101.wmf"/><Relationship Id="rId5" Type="http://schemas.openxmlformats.org/officeDocument/2006/relationships/image" Target="../media/image104.png"/><Relationship Id="rId10" Type="http://schemas.openxmlformats.org/officeDocument/2006/relationships/oleObject" Target="../embeddings/oleObject68.bin"/><Relationship Id="rId4" Type="http://schemas.openxmlformats.org/officeDocument/2006/relationships/image" Target="../media/image103.png"/><Relationship Id="rId9" Type="http://schemas.openxmlformats.org/officeDocument/2006/relationships/oleObject" Target="../embeddings/oleObject67.bin"/></Relationships>
</file>

<file path=ppt/slides/_rels/slide23.xml.rels><?xml version="1.0" encoding="UTF-8" standalone="yes"?>
<Relationships xmlns="http://schemas.openxmlformats.org/package/2006/relationships"><Relationship Id="rId8" Type="http://schemas.openxmlformats.org/officeDocument/2006/relationships/image" Target="../media/image95.wmf"/><Relationship Id="rId3" Type="http://schemas.openxmlformats.org/officeDocument/2006/relationships/image" Target="../media/image106.png"/><Relationship Id="rId7" Type="http://schemas.openxmlformats.org/officeDocument/2006/relationships/oleObject" Target="../embeddings/oleObject69.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09.png"/><Relationship Id="rId11" Type="http://schemas.openxmlformats.org/officeDocument/2006/relationships/image" Target="../media/image101.wmf"/><Relationship Id="rId5" Type="http://schemas.openxmlformats.org/officeDocument/2006/relationships/image" Target="../media/image108.png"/><Relationship Id="rId10" Type="http://schemas.openxmlformats.org/officeDocument/2006/relationships/oleObject" Target="../embeddings/oleObject71.bin"/><Relationship Id="rId4" Type="http://schemas.openxmlformats.org/officeDocument/2006/relationships/image" Target="../media/image107.png"/><Relationship Id="rId9" Type="http://schemas.openxmlformats.org/officeDocument/2006/relationships/oleObject" Target="../embeddings/oleObject70.bin"/></Relationships>
</file>

<file path=ppt/slides/_rels/slide24.xml.rels><?xml version="1.0" encoding="UTF-8" standalone="yes"?>
<Relationships xmlns="http://schemas.openxmlformats.org/package/2006/relationships"><Relationship Id="rId8" Type="http://schemas.openxmlformats.org/officeDocument/2006/relationships/image" Target="../media/image112.wmf"/><Relationship Id="rId3" Type="http://schemas.openxmlformats.org/officeDocument/2006/relationships/oleObject" Target="../embeddings/oleObject72.bin"/><Relationship Id="rId7" Type="http://schemas.openxmlformats.org/officeDocument/2006/relationships/oleObject" Target="../embeddings/oleObject74.bin"/><Relationship Id="rId12" Type="http://schemas.openxmlformats.org/officeDocument/2006/relationships/image" Target="../media/image113.w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111.wmf"/><Relationship Id="rId11" Type="http://schemas.openxmlformats.org/officeDocument/2006/relationships/oleObject" Target="../embeddings/oleObject75.bin"/><Relationship Id="rId5" Type="http://schemas.openxmlformats.org/officeDocument/2006/relationships/oleObject" Target="../embeddings/oleObject73.bin"/><Relationship Id="rId10" Type="http://schemas.openxmlformats.org/officeDocument/2006/relationships/image" Target="../media/image115.gif"/><Relationship Id="rId4" Type="http://schemas.openxmlformats.org/officeDocument/2006/relationships/image" Target="../media/image110.wmf"/><Relationship Id="rId9" Type="http://schemas.openxmlformats.org/officeDocument/2006/relationships/image" Target="../media/image114.gif"/></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77.bin"/><Relationship Id="rId13" Type="http://schemas.openxmlformats.org/officeDocument/2006/relationships/image" Target="../media/image119.wmf"/><Relationship Id="rId3" Type="http://schemas.openxmlformats.org/officeDocument/2006/relationships/image" Target="../media/image121.png"/><Relationship Id="rId7" Type="http://schemas.openxmlformats.org/officeDocument/2006/relationships/image" Target="../media/image116.wmf"/><Relationship Id="rId12" Type="http://schemas.openxmlformats.org/officeDocument/2006/relationships/oleObject" Target="../embeddings/oleObject79.bin"/><Relationship Id="rId17" Type="http://schemas.openxmlformats.org/officeDocument/2006/relationships/image" Target="../media/image120.wmf"/><Relationship Id="rId2" Type="http://schemas.openxmlformats.org/officeDocument/2006/relationships/slideLayout" Target="../slideLayouts/slideLayout2.xml"/><Relationship Id="rId16" Type="http://schemas.openxmlformats.org/officeDocument/2006/relationships/oleObject" Target="../embeddings/oleObject81.bin"/><Relationship Id="rId1" Type="http://schemas.openxmlformats.org/officeDocument/2006/relationships/vmlDrawing" Target="../drawings/vmlDrawing13.vml"/><Relationship Id="rId6" Type="http://schemas.openxmlformats.org/officeDocument/2006/relationships/oleObject" Target="../embeddings/oleObject76.bin"/><Relationship Id="rId11" Type="http://schemas.openxmlformats.org/officeDocument/2006/relationships/image" Target="../media/image118.wmf"/><Relationship Id="rId5" Type="http://schemas.openxmlformats.org/officeDocument/2006/relationships/image" Target="../media/image123.png"/><Relationship Id="rId15" Type="http://schemas.openxmlformats.org/officeDocument/2006/relationships/image" Target="../media/image78.wmf"/><Relationship Id="rId10" Type="http://schemas.openxmlformats.org/officeDocument/2006/relationships/oleObject" Target="../embeddings/oleObject78.bin"/><Relationship Id="rId4" Type="http://schemas.openxmlformats.org/officeDocument/2006/relationships/image" Target="../media/image122.png"/><Relationship Id="rId9" Type="http://schemas.openxmlformats.org/officeDocument/2006/relationships/image" Target="../media/image117.wmf"/><Relationship Id="rId14" Type="http://schemas.openxmlformats.org/officeDocument/2006/relationships/oleObject" Target="../embeddings/oleObject80.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83.bin"/><Relationship Id="rId13" Type="http://schemas.openxmlformats.org/officeDocument/2006/relationships/image" Target="../media/image127.wmf"/><Relationship Id="rId18" Type="http://schemas.openxmlformats.org/officeDocument/2006/relationships/oleObject" Target="../embeddings/oleObject88.bin"/><Relationship Id="rId3" Type="http://schemas.openxmlformats.org/officeDocument/2006/relationships/image" Target="../media/image73.png"/><Relationship Id="rId21" Type="http://schemas.openxmlformats.org/officeDocument/2006/relationships/image" Target="../media/image131.wmf"/><Relationship Id="rId7" Type="http://schemas.openxmlformats.org/officeDocument/2006/relationships/image" Target="../media/image124.wmf"/><Relationship Id="rId12" Type="http://schemas.openxmlformats.org/officeDocument/2006/relationships/oleObject" Target="../embeddings/oleObject85.bin"/><Relationship Id="rId17" Type="http://schemas.openxmlformats.org/officeDocument/2006/relationships/image" Target="../media/image129.wmf"/><Relationship Id="rId25" Type="http://schemas.openxmlformats.org/officeDocument/2006/relationships/image" Target="../media/image133.wmf"/><Relationship Id="rId2" Type="http://schemas.openxmlformats.org/officeDocument/2006/relationships/slideLayout" Target="../slideLayouts/slideLayout2.xml"/><Relationship Id="rId16" Type="http://schemas.openxmlformats.org/officeDocument/2006/relationships/oleObject" Target="../embeddings/oleObject87.bin"/><Relationship Id="rId20" Type="http://schemas.openxmlformats.org/officeDocument/2006/relationships/oleObject" Target="../embeddings/oleObject89.bin"/><Relationship Id="rId1" Type="http://schemas.openxmlformats.org/officeDocument/2006/relationships/vmlDrawing" Target="../drawings/vmlDrawing14.vml"/><Relationship Id="rId6" Type="http://schemas.openxmlformats.org/officeDocument/2006/relationships/oleObject" Target="../embeddings/oleObject82.bin"/><Relationship Id="rId11" Type="http://schemas.openxmlformats.org/officeDocument/2006/relationships/image" Target="../media/image126.wmf"/><Relationship Id="rId24" Type="http://schemas.openxmlformats.org/officeDocument/2006/relationships/oleObject" Target="../embeddings/oleObject91.bin"/><Relationship Id="rId5" Type="http://schemas.openxmlformats.org/officeDocument/2006/relationships/image" Target="../media/image134.png"/><Relationship Id="rId15" Type="http://schemas.openxmlformats.org/officeDocument/2006/relationships/image" Target="../media/image128.wmf"/><Relationship Id="rId23" Type="http://schemas.openxmlformats.org/officeDocument/2006/relationships/image" Target="../media/image132.wmf"/><Relationship Id="rId10" Type="http://schemas.openxmlformats.org/officeDocument/2006/relationships/oleObject" Target="../embeddings/oleObject84.bin"/><Relationship Id="rId19" Type="http://schemas.openxmlformats.org/officeDocument/2006/relationships/image" Target="../media/image130.wmf"/><Relationship Id="rId4" Type="http://schemas.openxmlformats.org/officeDocument/2006/relationships/image" Target="../media/image79.png"/><Relationship Id="rId9" Type="http://schemas.openxmlformats.org/officeDocument/2006/relationships/image" Target="../media/image125.wmf"/><Relationship Id="rId14" Type="http://schemas.openxmlformats.org/officeDocument/2006/relationships/oleObject" Target="../embeddings/oleObject86.bin"/><Relationship Id="rId22" Type="http://schemas.openxmlformats.org/officeDocument/2006/relationships/oleObject" Target="../embeddings/oleObject90.bin"/></Relationships>
</file>

<file path=ppt/slides/_rels/slide27.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oleObject" Target="../embeddings/oleObject94.bin"/><Relationship Id="rId3" Type="http://schemas.openxmlformats.org/officeDocument/2006/relationships/image" Target="../media/image138.png"/><Relationship Id="rId7" Type="http://schemas.openxmlformats.org/officeDocument/2006/relationships/image" Target="../media/image104.png"/><Relationship Id="rId12" Type="http://schemas.openxmlformats.org/officeDocument/2006/relationships/image" Target="../media/image136.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141.png"/><Relationship Id="rId11" Type="http://schemas.openxmlformats.org/officeDocument/2006/relationships/oleObject" Target="../embeddings/oleObject93.bin"/><Relationship Id="rId5" Type="http://schemas.openxmlformats.org/officeDocument/2006/relationships/image" Target="../media/image140.png"/><Relationship Id="rId15" Type="http://schemas.openxmlformats.org/officeDocument/2006/relationships/oleObject" Target="../embeddings/oleObject95.bin"/><Relationship Id="rId10" Type="http://schemas.openxmlformats.org/officeDocument/2006/relationships/image" Target="../media/image135.wmf"/><Relationship Id="rId4" Type="http://schemas.openxmlformats.org/officeDocument/2006/relationships/image" Target="../media/image139.png"/><Relationship Id="rId9" Type="http://schemas.openxmlformats.org/officeDocument/2006/relationships/oleObject" Target="../embeddings/oleObject92.bin"/><Relationship Id="rId14" Type="http://schemas.openxmlformats.org/officeDocument/2006/relationships/image" Target="../media/image137.wmf"/></Relationships>
</file>

<file path=ppt/slides/_rels/slide28.xml.rels><?xml version="1.0" encoding="UTF-8" standalone="yes"?>
<Relationships xmlns="http://schemas.openxmlformats.org/package/2006/relationships"><Relationship Id="rId8" Type="http://schemas.openxmlformats.org/officeDocument/2006/relationships/image" Target="../media/image142.wmf"/><Relationship Id="rId13" Type="http://schemas.openxmlformats.org/officeDocument/2006/relationships/oleObject" Target="../embeddings/oleObject99.bin"/><Relationship Id="rId3" Type="http://schemas.openxmlformats.org/officeDocument/2006/relationships/image" Target="../media/image146.png"/><Relationship Id="rId7" Type="http://schemas.openxmlformats.org/officeDocument/2006/relationships/oleObject" Target="../embeddings/oleObject96.bin"/><Relationship Id="rId12" Type="http://schemas.openxmlformats.org/officeDocument/2006/relationships/image" Target="../media/image137.wmf"/><Relationship Id="rId2" Type="http://schemas.openxmlformats.org/officeDocument/2006/relationships/slideLayout" Target="../slideLayouts/slideLayout2.xml"/><Relationship Id="rId16" Type="http://schemas.openxmlformats.org/officeDocument/2006/relationships/image" Target="../media/image145.wmf"/><Relationship Id="rId1" Type="http://schemas.openxmlformats.org/officeDocument/2006/relationships/vmlDrawing" Target="../drawings/vmlDrawing16.vml"/><Relationship Id="rId6" Type="http://schemas.openxmlformats.org/officeDocument/2006/relationships/image" Target="../media/image109.png"/><Relationship Id="rId11" Type="http://schemas.openxmlformats.org/officeDocument/2006/relationships/oleObject" Target="../embeddings/oleObject98.bin"/><Relationship Id="rId5" Type="http://schemas.openxmlformats.org/officeDocument/2006/relationships/image" Target="../media/image148.png"/><Relationship Id="rId15" Type="http://schemas.openxmlformats.org/officeDocument/2006/relationships/oleObject" Target="../embeddings/oleObject100.bin"/><Relationship Id="rId10" Type="http://schemas.openxmlformats.org/officeDocument/2006/relationships/image" Target="../media/image143.wmf"/><Relationship Id="rId4" Type="http://schemas.openxmlformats.org/officeDocument/2006/relationships/image" Target="../media/image147.png"/><Relationship Id="rId9" Type="http://schemas.openxmlformats.org/officeDocument/2006/relationships/oleObject" Target="../embeddings/oleObject97.bin"/><Relationship Id="rId14" Type="http://schemas.openxmlformats.org/officeDocument/2006/relationships/image" Target="../media/image144.wmf"/></Relationships>
</file>

<file path=ppt/slides/_rels/slide2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02.bin"/><Relationship Id="rId3" Type="http://schemas.openxmlformats.org/officeDocument/2006/relationships/image" Target="../media/image153.gif"/><Relationship Id="rId7" Type="http://schemas.openxmlformats.org/officeDocument/2006/relationships/image" Target="../media/image152.w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101.bin"/><Relationship Id="rId5" Type="http://schemas.openxmlformats.org/officeDocument/2006/relationships/image" Target="../media/image155.gif"/><Relationship Id="rId4" Type="http://schemas.openxmlformats.org/officeDocument/2006/relationships/image" Target="../media/image154.gif"/><Relationship Id="rId9" Type="http://schemas.openxmlformats.org/officeDocument/2006/relationships/oleObject" Target="../embeddings/oleObject103.bin"/></Relationships>
</file>

<file path=ppt/slides/_rels/slide3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150.png"/><Relationship Id="rId5" Type="http://schemas.openxmlformats.org/officeDocument/2006/relationships/image" Target="../media/image152.wmf"/><Relationship Id="rId4" Type="http://schemas.openxmlformats.org/officeDocument/2006/relationships/oleObject" Target="../embeddings/oleObject104.bin"/></Relationships>
</file>

<file path=ppt/slides/_rels/slide32.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50.png"/><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hyperlink" Target="http://www.simberian.com/ScreenCasts.php?id=47" TargetMode="External"/><Relationship Id="rId5" Type="http://schemas.openxmlformats.org/officeDocument/2006/relationships/image" Target="../media/image157.wmf"/><Relationship Id="rId4" Type="http://schemas.openxmlformats.org/officeDocument/2006/relationships/oleObject" Target="../embeddings/oleObject105.bin"/></Relationships>
</file>

<file path=ppt/slides/_rels/slide33.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160.png"/><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152.wmf"/><Relationship Id="rId5" Type="http://schemas.openxmlformats.org/officeDocument/2006/relationships/oleObject" Target="../embeddings/oleObject106.bin"/><Relationship Id="rId4" Type="http://schemas.openxmlformats.org/officeDocument/2006/relationships/hyperlink" Target="http://www.simberian.com/ScreenCasts.php?id=47" TargetMode="Externa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07.bin"/><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hyperlink" Target="http://www.simberian.com/ScreenCasts.php?id=47" TargetMode="External"/><Relationship Id="rId5" Type="http://schemas.openxmlformats.org/officeDocument/2006/relationships/image" Target="../media/image162.png"/><Relationship Id="rId4" Type="http://schemas.openxmlformats.org/officeDocument/2006/relationships/image" Target="../media/image161.wmf"/></Relationships>
</file>

<file path=ppt/slides/_rels/slide35.xml.rels><?xml version="1.0" encoding="UTF-8" standalone="yes"?>
<Relationships xmlns="http://schemas.openxmlformats.org/package/2006/relationships"><Relationship Id="rId3" Type="http://schemas.openxmlformats.org/officeDocument/2006/relationships/hyperlink" Target="http://wildrivertech.com/" TargetMode="External"/><Relationship Id="rId7" Type="http://schemas.openxmlformats.org/officeDocument/2006/relationships/image" Target="../media/image166.png"/><Relationship Id="rId2" Type="http://schemas.openxmlformats.org/officeDocument/2006/relationships/image" Target="../media/image163.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hyperlink" Target="http://www.simberian.com/AppNotes.php" TargetMode="External"/></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109.bin"/><Relationship Id="rId3" Type="http://schemas.openxmlformats.org/officeDocument/2006/relationships/image" Target="../media/image167.gif"/><Relationship Id="rId7" Type="http://schemas.openxmlformats.org/officeDocument/2006/relationships/image" Target="../media/image152.wmf"/><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108.bin"/><Relationship Id="rId5" Type="http://schemas.openxmlformats.org/officeDocument/2006/relationships/image" Target="../media/image164.png"/><Relationship Id="rId4" Type="http://schemas.openxmlformats.org/officeDocument/2006/relationships/image" Target="../media/image168.gif"/></Relationships>
</file>

<file path=ppt/slides/_rels/slide37.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9.gif"/><Relationship Id="rId7" Type="http://schemas.openxmlformats.org/officeDocument/2006/relationships/oleObject" Target="../embeddings/oleObject111.bin"/><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image" Target="../media/image152.wmf"/><Relationship Id="rId5" Type="http://schemas.openxmlformats.org/officeDocument/2006/relationships/oleObject" Target="../embeddings/oleObject110.bin"/><Relationship Id="rId4" Type="http://schemas.openxmlformats.org/officeDocument/2006/relationships/image" Target="../media/image170.gif"/></Relationships>
</file>

<file path=ppt/slides/_rels/slide38.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71.gif"/><Relationship Id="rId7" Type="http://schemas.openxmlformats.org/officeDocument/2006/relationships/oleObject" Target="../embeddings/oleObject113.bin"/><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image" Target="../media/image152.wmf"/><Relationship Id="rId5" Type="http://schemas.openxmlformats.org/officeDocument/2006/relationships/oleObject" Target="../embeddings/oleObject112.bin"/><Relationship Id="rId4" Type="http://schemas.openxmlformats.org/officeDocument/2006/relationships/image" Target="../media/image172.gif"/></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115.bin"/><Relationship Id="rId3" Type="http://schemas.openxmlformats.org/officeDocument/2006/relationships/image" Target="../media/image173.png"/><Relationship Id="rId7" Type="http://schemas.openxmlformats.org/officeDocument/2006/relationships/image" Target="../media/image161.wmf"/><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oleObject" Target="../embeddings/oleObject114.bin"/><Relationship Id="rId5" Type="http://schemas.openxmlformats.org/officeDocument/2006/relationships/image" Target="../media/image175.png"/><Relationship Id="rId4" Type="http://schemas.openxmlformats.org/officeDocument/2006/relationships/image" Target="../media/image174.png"/><Relationship Id="rId9" Type="http://schemas.openxmlformats.org/officeDocument/2006/relationships/oleObject" Target="../embeddings/oleObject116.bin"/></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hyperlink" Target="http://www.simberian.com/ScreenCasts.php?id=45" TargetMode="External"/><Relationship Id="rId13" Type="http://schemas.openxmlformats.org/officeDocument/2006/relationships/hyperlink" Target="http://www.simberian.com/ScreenCasts.php?id=40" TargetMode="External"/><Relationship Id="rId3" Type="http://schemas.openxmlformats.org/officeDocument/2006/relationships/hyperlink" Target="http://www.simberian.com/ScreenCasts.php?id=51" TargetMode="External"/><Relationship Id="rId7" Type="http://schemas.openxmlformats.org/officeDocument/2006/relationships/hyperlink" Target="http://www.simberian.com/ScreenCasts.php?id=46" TargetMode="External"/><Relationship Id="rId12" Type="http://schemas.openxmlformats.org/officeDocument/2006/relationships/hyperlink" Target="http://www.simberian.com/ScreenCasts.php?id=41" TargetMode="External"/><Relationship Id="rId2" Type="http://schemas.openxmlformats.org/officeDocument/2006/relationships/hyperlink" Target="http://www.simberian.com/" TargetMode="External"/><Relationship Id="rId16" Type="http://schemas.openxmlformats.org/officeDocument/2006/relationships/hyperlink" Target="http://www.simberian.com/ScreenCasts.php?id=37" TargetMode="External"/><Relationship Id="rId1" Type="http://schemas.openxmlformats.org/officeDocument/2006/relationships/slideLayout" Target="../slideLayouts/slideLayout2.xml"/><Relationship Id="rId6" Type="http://schemas.openxmlformats.org/officeDocument/2006/relationships/hyperlink" Target="http://www.simberian.com/ScreenCasts.php?id=47" TargetMode="External"/><Relationship Id="rId11" Type="http://schemas.openxmlformats.org/officeDocument/2006/relationships/hyperlink" Target="http://www.simberian.com/ScreenCasts.php?id=42" TargetMode="External"/><Relationship Id="rId5" Type="http://schemas.openxmlformats.org/officeDocument/2006/relationships/hyperlink" Target="http://www.simberian.com/ScreenCasts.php?id=48" TargetMode="External"/><Relationship Id="rId15" Type="http://schemas.openxmlformats.org/officeDocument/2006/relationships/hyperlink" Target="http://www.simberian.com/ScreenCasts.php?id=38" TargetMode="External"/><Relationship Id="rId10" Type="http://schemas.openxmlformats.org/officeDocument/2006/relationships/hyperlink" Target="http://www.simberian.com/ScreenCasts.php?id=43" TargetMode="External"/><Relationship Id="rId4" Type="http://schemas.openxmlformats.org/officeDocument/2006/relationships/hyperlink" Target="http://www.simberian.com/ScreenCasts.php?id=49" TargetMode="External"/><Relationship Id="rId9" Type="http://schemas.openxmlformats.org/officeDocument/2006/relationships/hyperlink" Target="http://www.simberian.com/ScreenCasts.php?id=44" TargetMode="External"/><Relationship Id="rId14" Type="http://schemas.openxmlformats.org/officeDocument/2006/relationships/hyperlink" Target="http://www.simberian.com/ScreenCasts.php?id=39" TargetMode="External"/></Relationships>
</file>

<file path=ppt/slides/_rels/slide41.xml.rels><?xml version="1.0" encoding="UTF-8" standalone="yes"?>
<Relationships xmlns="http://schemas.openxmlformats.org/package/2006/relationships"><Relationship Id="rId2" Type="http://schemas.openxmlformats.org/officeDocument/2006/relationships/hyperlink" Target="http://www.simberian.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3" Type="http://schemas.openxmlformats.org/officeDocument/2006/relationships/oleObject" Target="../embeddings/oleObject6.bin"/><Relationship Id="rId18" Type="http://schemas.openxmlformats.org/officeDocument/2006/relationships/image" Target="../media/image22.wmf"/><Relationship Id="rId26" Type="http://schemas.openxmlformats.org/officeDocument/2006/relationships/image" Target="../media/image26.wmf"/><Relationship Id="rId3" Type="http://schemas.openxmlformats.org/officeDocument/2006/relationships/oleObject" Target="../embeddings/oleObject1.bin"/><Relationship Id="rId21" Type="http://schemas.openxmlformats.org/officeDocument/2006/relationships/oleObject" Target="../embeddings/oleObject10.bin"/><Relationship Id="rId34" Type="http://schemas.openxmlformats.org/officeDocument/2006/relationships/image" Target="../media/image30.wmf"/><Relationship Id="rId7" Type="http://schemas.openxmlformats.org/officeDocument/2006/relationships/oleObject" Target="../embeddings/oleObject3.bin"/><Relationship Id="rId12" Type="http://schemas.openxmlformats.org/officeDocument/2006/relationships/image" Target="../media/image19.wmf"/><Relationship Id="rId17" Type="http://schemas.openxmlformats.org/officeDocument/2006/relationships/oleObject" Target="../embeddings/oleObject8.bin"/><Relationship Id="rId25" Type="http://schemas.openxmlformats.org/officeDocument/2006/relationships/oleObject" Target="../embeddings/oleObject12.bin"/><Relationship Id="rId33" Type="http://schemas.openxmlformats.org/officeDocument/2006/relationships/oleObject" Target="../embeddings/oleObject16.bin"/><Relationship Id="rId2" Type="http://schemas.openxmlformats.org/officeDocument/2006/relationships/slideLayout" Target="../slideLayouts/slideLayout2.xml"/><Relationship Id="rId16" Type="http://schemas.openxmlformats.org/officeDocument/2006/relationships/image" Target="../media/image21.wmf"/><Relationship Id="rId20" Type="http://schemas.openxmlformats.org/officeDocument/2006/relationships/image" Target="../media/image23.wmf"/><Relationship Id="rId29" Type="http://schemas.openxmlformats.org/officeDocument/2006/relationships/oleObject" Target="../embeddings/oleObject14.bin"/><Relationship Id="rId1" Type="http://schemas.openxmlformats.org/officeDocument/2006/relationships/vmlDrawing" Target="../drawings/vmlDrawing1.vml"/><Relationship Id="rId6" Type="http://schemas.openxmlformats.org/officeDocument/2006/relationships/image" Target="../media/image16.wmf"/><Relationship Id="rId11" Type="http://schemas.openxmlformats.org/officeDocument/2006/relationships/oleObject" Target="../embeddings/oleObject5.bin"/><Relationship Id="rId24" Type="http://schemas.openxmlformats.org/officeDocument/2006/relationships/image" Target="../media/image25.wmf"/><Relationship Id="rId32" Type="http://schemas.openxmlformats.org/officeDocument/2006/relationships/image" Target="../media/image29.wmf"/><Relationship Id="rId5" Type="http://schemas.openxmlformats.org/officeDocument/2006/relationships/oleObject" Target="../embeddings/oleObject2.bin"/><Relationship Id="rId15" Type="http://schemas.openxmlformats.org/officeDocument/2006/relationships/oleObject" Target="../embeddings/oleObject7.bin"/><Relationship Id="rId23" Type="http://schemas.openxmlformats.org/officeDocument/2006/relationships/oleObject" Target="../embeddings/oleObject11.bin"/><Relationship Id="rId28" Type="http://schemas.openxmlformats.org/officeDocument/2006/relationships/image" Target="../media/image27.wmf"/><Relationship Id="rId10" Type="http://schemas.openxmlformats.org/officeDocument/2006/relationships/image" Target="../media/image18.wmf"/><Relationship Id="rId19" Type="http://schemas.openxmlformats.org/officeDocument/2006/relationships/oleObject" Target="../embeddings/oleObject9.bin"/><Relationship Id="rId31" Type="http://schemas.openxmlformats.org/officeDocument/2006/relationships/oleObject" Target="../embeddings/oleObject15.bin"/><Relationship Id="rId4" Type="http://schemas.openxmlformats.org/officeDocument/2006/relationships/image" Target="../media/image15.wmf"/><Relationship Id="rId9" Type="http://schemas.openxmlformats.org/officeDocument/2006/relationships/oleObject" Target="../embeddings/oleObject4.bin"/><Relationship Id="rId14" Type="http://schemas.openxmlformats.org/officeDocument/2006/relationships/image" Target="../media/image20.wmf"/><Relationship Id="rId22" Type="http://schemas.openxmlformats.org/officeDocument/2006/relationships/image" Target="../media/image24.wmf"/><Relationship Id="rId27" Type="http://schemas.openxmlformats.org/officeDocument/2006/relationships/oleObject" Target="../embeddings/oleObject13.bin"/><Relationship Id="rId30" Type="http://schemas.openxmlformats.org/officeDocument/2006/relationships/image" Target="../media/image28.wmf"/><Relationship Id="rId8" Type="http://schemas.openxmlformats.org/officeDocument/2006/relationships/image" Target="../media/image17.wmf"/></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b="1" dirty="0"/>
              <a:t>High-Speed Digital Field Visualization of Currents and Crosstalk</a:t>
            </a:r>
            <a:endParaRPr lang="en-US" dirty="0"/>
          </a:p>
        </p:txBody>
      </p:sp>
      <p:sp>
        <p:nvSpPr>
          <p:cNvPr id="5" name="Subtitle 4"/>
          <p:cNvSpPr>
            <a:spLocks noGrp="1"/>
          </p:cNvSpPr>
          <p:nvPr>
            <p:ph type="subTitle" idx="1"/>
          </p:nvPr>
        </p:nvSpPr>
        <p:spPr>
          <a:xfrm>
            <a:off x="1066800" y="3886200"/>
            <a:ext cx="6705600" cy="1752600"/>
          </a:xfrm>
        </p:spPr>
        <p:txBody>
          <a:bodyPr>
            <a:normAutofit/>
          </a:bodyPr>
          <a:lstStyle/>
          <a:p>
            <a:pPr algn="l"/>
            <a:r>
              <a:rPr lang="en-US" sz="2800" dirty="0" smtClean="0"/>
              <a:t>Yuriy Shlepnev – Simberian Inc.</a:t>
            </a:r>
            <a:endParaRPr lang="en-US" sz="2800" dirty="0"/>
          </a:p>
        </p:txBody>
      </p:sp>
      <p:pic>
        <p:nvPicPr>
          <p:cNvPr id="6" name="Picture 1" descr="Description: SimberianNew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810000"/>
            <a:ext cx="244767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90600" y="5410200"/>
            <a:ext cx="6172200" cy="338554"/>
          </a:xfrm>
          <a:prstGeom prst="rect">
            <a:avLst/>
          </a:prstGeom>
          <a:noFill/>
        </p:spPr>
        <p:txBody>
          <a:bodyPr wrap="square" rtlCol="0">
            <a:spAutoFit/>
          </a:bodyPr>
          <a:lstStyle/>
          <a:p>
            <a:r>
              <a:rPr lang="en-US" sz="1600" i="1" dirty="0" smtClean="0"/>
              <a:t>Presented at Signal Integrity webinar on August 15, 2017</a:t>
            </a:r>
            <a:endParaRPr lang="en-US" sz="1600"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 fields </a:t>
            </a:r>
            <a:r>
              <a:rPr lang="en-US" dirty="0"/>
              <a:t>visualization </a:t>
            </a:r>
            <a:r>
              <a:rPr lang="en-US" dirty="0" smtClean="0"/>
              <a:t>– 70s &amp; 80s</a:t>
            </a:r>
            <a:endParaRPr lang="en-US"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881187"/>
            <a:ext cx="4324350" cy="4519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092994" y="1735931"/>
            <a:ext cx="2547937"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4114800" y="3505200"/>
            <a:ext cx="457200" cy="381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57200" y="1752600"/>
            <a:ext cx="4267200" cy="830997"/>
          </a:xfrm>
          <a:prstGeom prst="rect">
            <a:avLst/>
          </a:prstGeom>
          <a:noFill/>
        </p:spPr>
        <p:txBody>
          <a:bodyPr wrap="square" rtlCol="0">
            <a:spAutoFit/>
          </a:bodyPr>
          <a:lstStyle/>
          <a:p>
            <a:r>
              <a:rPr lang="en-US" sz="1600" dirty="0" smtClean="0"/>
              <a:t>Electric fields in microstrip line on magnetized ferrite substrate computed with Minimal Autonomous Blocks (</a:t>
            </a:r>
            <a:r>
              <a:rPr lang="en-US" sz="1600" dirty="0" err="1" smtClean="0"/>
              <a:t>Treftz’s</a:t>
            </a:r>
            <a:r>
              <a:rPr lang="en-US" sz="1600" dirty="0" smtClean="0"/>
              <a:t> finite elements)</a:t>
            </a:r>
            <a:endParaRPr lang="en-US" sz="1600" dirty="0"/>
          </a:p>
        </p:txBody>
      </p:sp>
      <p:sp>
        <p:nvSpPr>
          <p:cNvPr id="6" name="TextBox 5"/>
          <p:cNvSpPr txBox="1"/>
          <p:nvPr/>
        </p:nvSpPr>
        <p:spPr>
          <a:xfrm>
            <a:off x="304800" y="5410200"/>
            <a:ext cx="4038600" cy="738664"/>
          </a:xfrm>
          <a:prstGeom prst="rect">
            <a:avLst/>
          </a:prstGeom>
          <a:noFill/>
        </p:spPr>
        <p:txBody>
          <a:bodyPr wrap="square" rtlCol="0">
            <a:spAutoFit/>
          </a:bodyPr>
          <a:lstStyle/>
          <a:p>
            <a:r>
              <a:rPr lang="en-US" sz="1400" i="1" dirty="0" smtClean="0"/>
              <a:t>From </a:t>
            </a:r>
            <a:r>
              <a:rPr lang="ru-RU" sz="1400" i="1" dirty="0" smtClean="0"/>
              <a:t>В.В. Никольский, Т.И. Никольская, Декомпозиционный подход к задачам электродинамики, Наука, 1983, с. 176-181.</a:t>
            </a:r>
            <a:endParaRPr lang="en-US" sz="1400" i="1" dirty="0"/>
          </a:p>
        </p:txBody>
      </p:sp>
      <p:sp>
        <p:nvSpPr>
          <p:cNvPr id="9"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10</a:t>
            </a:fld>
            <a:endParaRPr lang="en-US" dirty="0"/>
          </a:p>
        </p:txBody>
      </p:sp>
      <p:cxnSp>
        <p:nvCxnSpPr>
          <p:cNvPr id="8" name="Straight Connector 7"/>
          <p:cNvCxnSpPr/>
          <p:nvPr/>
        </p:nvCxnSpPr>
        <p:spPr>
          <a:xfrm>
            <a:off x="6153156" y="3905252"/>
            <a:ext cx="609600"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Left Brace 9"/>
          <p:cNvSpPr/>
          <p:nvPr/>
        </p:nvSpPr>
        <p:spPr>
          <a:xfrm>
            <a:off x="4648200" y="1881187"/>
            <a:ext cx="304800" cy="368141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009595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EM fields visualization – 70s &amp; 80s</a:t>
            </a:r>
            <a:endParaRPr lang="en-US"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76400"/>
            <a:ext cx="3171653"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48" y="1979831"/>
            <a:ext cx="4880852" cy="3658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81000" y="2971800"/>
            <a:ext cx="3733800" cy="523220"/>
          </a:xfrm>
          <a:prstGeom prst="rect">
            <a:avLst/>
          </a:prstGeom>
          <a:noFill/>
        </p:spPr>
        <p:txBody>
          <a:bodyPr wrap="square" rtlCol="0">
            <a:spAutoFit/>
          </a:bodyPr>
          <a:lstStyle/>
          <a:p>
            <a:r>
              <a:rPr lang="en-US" sz="1400" dirty="0" smtClean="0"/>
              <a:t>IEEE Antennas </a:t>
            </a:r>
            <a:r>
              <a:rPr lang="en-US" sz="1400" dirty="0"/>
              <a:t>and Propagation Society International Symposium, </a:t>
            </a:r>
            <a:r>
              <a:rPr lang="en-US" sz="1400" dirty="0" smtClean="0"/>
              <a:t>1981, p. 634-637.</a:t>
            </a:r>
            <a:endParaRPr lang="en-US" sz="1400" dirty="0"/>
          </a:p>
        </p:txBody>
      </p:sp>
      <p:sp>
        <p:nvSpPr>
          <p:cNvPr id="4" name="TextBox 3"/>
          <p:cNvSpPr txBox="1"/>
          <p:nvPr/>
        </p:nvSpPr>
        <p:spPr>
          <a:xfrm>
            <a:off x="228600" y="4520625"/>
            <a:ext cx="4572000" cy="584775"/>
          </a:xfrm>
          <a:prstGeom prst="rect">
            <a:avLst/>
          </a:prstGeom>
          <a:noFill/>
        </p:spPr>
        <p:txBody>
          <a:bodyPr wrap="square" rtlCol="0">
            <a:spAutoFit/>
          </a:bodyPr>
          <a:lstStyle/>
          <a:p>
            <a:r>
              <a:rPr lang="en-US" sz="1600" dirty="0" smtClean="0"/>
              <a:t>Far-field space-time contour plot for a Gaussian-pulse excitation of a center-fed dipole, 1981</a:t>
            </a:r>
            <a:endParaRPr lang="en-US" sz="1600" dirty="0"/>
          </a:p>
        </p:txBody>
      </p:sp>
      <p:sp>
        <p:nvSpPr>
          <p:cNvPr id="6" name="TextBox 5"/>
          <p:cNvSpPr txBox="1"/>
          <p:nvPr/>
        </p:nvSpPr>
        <p:spPr>
          <a:xfrm>
            <a:off x="304800" y="5802868"/>
            <a:ext cx="5334000" cy="369332"/>
          </a:xfrm>
          <a:prstGeom prst="rect">
            <a:avLst/>
          </a:prstGeom>
          <a:noFill/>
        </p:spPr>
        <p:txBody>
          <a:bodyPr wrap="square" rtlCol="0">
            <a:spAutoFit/>
          </a:bodyPr>
          <a:lstStyle/>
          <a:p>
            <a:r>
              <a:rPr lang="en-US" dirty="0" smtClean="0"/>
              <a:t>Mostly use of plotters and printers until 90s …</a:t>
            </a:r>
            <a:endParaRPr lang="en-US" dirty="0"/>
          </a:p>
        </p:txBody>
      </p:sp>
      <p:sp>
        <p:nvSpPr>
          <p:cNvPr id="9"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11</a:t>
            </a:fld>
            <a:endParaRPr lang="en-US" dirty="0"/>
          </a:p>
        </p:txBody>
      </p:sp>
    </p:spTree>
    <p:extLst>
      <p:ext uri="{BB962C8B-B14F-4D97-AF65-F5344CB8AC3E}">
        <p14:creationId xmlns:p14="http://schemas.microsoft.com/office/powerpoint/2010/main" val="13041967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90s and 2000s - gaming changed everything…</a:t>
            </a:r>
            <a:endParaRPr lang="en-US" sz="3600" dirty="0"/>
          </a:p>
        </p:txBody>
      </p:sp>
      <p:sp>
        <p:nvSpPr>
          <p:cNvPr id="4" name="Rectangle 3"/>
          <p:cNvSpPr/>
          <p:nvPr/>
        </p:nvSpPr>
        <p:spPr>
          <a:xfrm>
            <a:off x="1219200" y="1676400"/>
            <a:ext cx="7391400" cy="646331"/>
          </a:xfrm>
          <a:prstGeom prst="rect">
            <a:avLst/>
          </a:prstGeom>
        </p:spPr>
        <p:txBody>
          <a:bodyPr wrap="square">
            <a:spAutoFit/>
          </a:bodyPr>
          <a:lstStyle/>
          <a:p>
            <a:r>
              <a:rPr lang="en-US" sz="1200" i="1" dirty="0"/>
              <a:t>Personal computers and console video games took a great graphical leap forward in the 2000s, becoming able to display graphics in real time computing that had previously only been possible pre-rendered and/or on business-level hardware (https://en.wikipedia.org/wiki/Computer_graphics).</a:t>
            </a: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638" y="2438400"/>
            <a:ext cx="6791780" cy="316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90638" y="5603875"/>
            <a:ext cx="7624762" cy="307777"/>
          </a:xfrm>
          <a:prstGeom prst="rect">
            <a:avLst/>
          </a:prstGeom>
          <a:noFill/>
        </p:spPr>
        <p:txBody>
          <a:bodyPr wrap="square" rtlCol="0">
            <a:spAutoFit/>
          </a:bodyPr>
          <a:lstStyle/>
          <a:p>
            <a:r>
              <a:rPr lang="en-US" sz="1400" dirty="0" smtClean="0"/>
              <a:t>Surface current density and electric field in strip lines computed and visualized in Simbeor software</a:t>
            </a:r>
            <a:endParaRPr lang="en-US" sz="1400" dirty="0"/>
          </a:p>
        </p:txBody>
      </p:sp>
      <p:sp>
        <p:nvSpPr>
          <p:cNvPr id="7"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12</a:t>
            </a:fld>
            <a:endParaRPr lang="en-US" dirty="0"/>
          </a:p>
        </p:txBody>
      </p:sp>
    </p:spTree>
    <p:extLst>
      <p:ext uri="{BB962C8B-B14F-4D97-AF65-F5344CB8AC3E}">
        <p14:creationId xmlns:p14="http://schemas.microsoft.com/office/powerpoint/2010/main" val="15574817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and Frequency Domains</a:t>
            </a:r>
            <a:endParaRPr lang="en-US" dirty="0"/>
          </a:p>
        </p:txBody>
      </p:sp>
      <p:pic>
        <p:nvPicPr>
          <p:cNvPr id="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2041525"/>
            <a:ext cx="241141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2132012"/>
            <a:ext cx="24574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23"/>
          <p:cNvSpPr>
            <a:spLocks noChangeArrowheads="1"/>
          </p:cNvSpPr>
          <p:nvPr/>
        </p:nvSpPr>
        <p:spPr bwMode="auto">
          <a:xfrm>
            <a:off x="2843213" y="2392362"/>
            <a:ext cx="396875" cy="180975"/>
          </a:xfrm>
          <a:prstGeom prst="rightArrow">
            <a:avLst>
              <a:gd name="adj1" fmla="val 50000"/>
              <a:gd name="adj2" fmla="val 54825"/>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bg2"/>
              </a:buClr>
              <a:buSzPct val="75000"/>
              <a:buFont typeface="Wingdings" pitchFamily="2" charset="2"/>
              <a:buChar char="p"/>
              <a:defRPr sz="2800">
                <a:solidFill>
                  <a:schemeClr val="tx1"/>
                </a:solidFill>
                <a:latin typeface="Arial"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Arial"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Arial" pitchFamily="34" charset="0"/>
              </a:defRPr>
            </a:lvl3pPr>
            <a:lvl4pPr marL="1600200" indent="-228600" eaLnBrk="0" hangingPunct="0">
              <a:spcBef>
                <a:spcPct val="20000"/>
              </a:spcBef>
              <a:buClr>
                <a:schemeClr val="bg2"/>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tx2"/>
              </a:buClr>
              <a:buSzPct val="80000"/>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endParaRPr lang="en-US" altLang="en-US" sz="2000">
              <a:latin typeface="Verdana" pitchFamily="34" charset="0"/>
            </a:endParaRPr>
          </a:p>
        </p:txBody>
      </p:sp>
      <p:sp>
        <p:nvSpPr>
          <p:cNvPr id="9" name="AutoShape 24"/>
          <p:cNvSpPr>
            <a:spLocks noChangeArrowheads="1"/>
          </p:cNvSpPr>
          <p:nvPr/>
        </p:nvSpPr>
        <p:spPr bwMode="auto">
          <a:xfrm>
            <a:off x="5470525" y="2355850"/>
            <a:ext cx="396875" cy="180975"/>
          </a:xfrm>
          <a:prstGeom prst="rightArrow">
            <a:avLst>
              <a:gd name="adj1" fmla="val 50000"/>
              <a:gd name="adj2" fmla="val 54825"/>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bg2"/>
              </a:buClr>
              <a:buSzPct val="75000"/>
              <a:buFont typeface="Wingdings" pitchFamily="2" charset="2"/>
              <a:buChar char="p"/>
              <a:defRPr sz="2800">
                <a:solidFill>
                  <a:schemeClr val="tx1"/>
                </a:solidFill>
                <a:latin typeface="Arial"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Arial"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Arial" pitchFamily="34" charset="0"/>
              </a:defRPr>
            </a:lvl3pPr>
            <a:lvl4pPr marL="1600200" indent="-228600" eaLnBrk="0" hangingPunct="0">
              <a:spcBef>
                <a:spcPct val="20000"/>
              </a:spcBef>
              <a:buClr>
                <a:schemeClr val="bg2"/>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tx2"/>
              </a:buClr>
              <a:buSzPct val="80000"/>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endParaRPr lang="en-US" altLang="en-US" sz="2000">
              <a:latin typeface="Verdana" pitchFamily="34" charset="0"/>
            </a:endParaRPr>
          </a:p>
        </p:txBody>
      </p:sp>
      <p:sp>
        <p:nvSpPr>
          <p:cNvPr id="10" name="Text Box 25"/>
          <p:cNvSpPr txBox="1">
            <a:spLocks noChangeArrowheads="1"/>
          </p:cNvSpPr>
          <p:nvPr/>
        </p:nvSpPr>
        <p:spPr bwMode="auto">
          <a:xfrm>
            <a:off x="463550" y="1718846"/>
            <a:ext cx="26543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bg2"/>
              </a:buClr>
              <a:buSzPct val="75000"/>
              <a:buFont typeface="Wingdings" pitchFamily="2" charset="2"/>
              <a:buChar char="p"/>
              <a:defRPr sz="2800">
                <a:solidFill>
                  <a:schemeClr val="tx1"/>
                </a:solidFill>
                <a:latin typeface="Arial"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Arial"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Arial" pitchFamily="34" charset="0"/>
              </a:defRPr>
            </a:lvl3pPr>
            <a:lvl4pPr marL="1600200" indent="-228600" eaLnBrk="0" hangingPunct="0">
              <a:spcBef>
                <a:spcPct val="20000"/>
              </a:spcBef>
              <a:buClr>
                <a:schemeClr val="bg2"/>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tx2"/>
              </a:buClr>
              <a:buSzPct val="80000"/>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Arial" pitchFamily="34" charset="0"/>
              </a:defRPr>
            </a:lvl9pPr>
          </a:lstStyle>
          <a:p>
            <a:pPr eaLnBrk="1" hangingPunct="1">
              <a:spcBef>
                <a:spcPct val="50000"/>
              </a:spcBef>
              <a:buClrTx/>
              <a:buSzTx/>
              <a:buFontTx/>
              <a:buNone/>
            </a:pPr>
            <a:r>
              <a:rPr lang="en-US" altLang="en-US" sz="1600" dirty="0" smtClean="0">
                <a:latin typeface="Verdana" pitchFamily="34" charset="0"/>
              </a:rPr>
              <a:t>Signal -&gt; Harmonics</a:t>
            </a:r>
            <a:endParaRPr lang="en-US" altLang="en-US" sz="1600" dirty="0">
              <a:latin typeface="Verdana" pitchFamily="34" charset="0"/>
            </a:endParaRPr>
          </a:p>
        </p:txBody>
      </p:sp>
      <p:sp>
        <p:nvSpPr>
          <p:cNvPr id="12" name="Text Box 29"/>
          <p:cNvSpPr txBox="1">
            <a:spLocks noChangeArrowheads="1"/>
          </p:cNvSpPr>
          <p:nvPr/>
        </p:nvSpPr>
        <p:spPr bwMode="auto">
          <a:xfrm>
            <a:off x="6019800" y="1686580"/>
            <a:ext cx="28400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bg2"/>
              </a:buClr>
              <a:buSzPct val="75000"/>
              <a:buFont typeface="Wingdings" pitchFamily="2" charset="2"/>
              <a:buChar char="p"/>
              <a:defRPr sz="2800">
                <a:solidFill>
                  <a:schemeClr val="tx1"/>
                </a:solidFill>
                <a:latin typeface="Arial"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Arial"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Arial" pitchFamily="34" charset="0"/>
              </a:defRPr>
            </a:lvl3pPr>
            <a:lvl4pPr marL="1600200" indent="-228600" eaLnBrk="0" hangingPunct="0">
              <a:spcBef>
                <a:spcPct val="20000"/>
              </a:spcBef>
              <a:buClr>
                <a:schemeClr val="bg2"/>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tx2"/>
              </a:buClr>
              <a:buSzPct val="80000"/>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Arial" pitchFamily="34" charset="0"/>
              </a:defRPr>
            </a:lvl9pPr>
          </a:lstStyle>
          <a:p>
            <a:pPr eaLnBrk="1" hangingPunct="1">
              <a:spcBef>
                <a:spcPct val="50000"/>
              </a:spcBef>
              <a:buClrTx/>
              <a:buSzTx/>
              <a:buFontTx/>
              <a:buNone/>
            </a:pPr>
            <a:r>
              <a:rPr lang="en-US" altLang="en-US" sz="1400" dirty="0" smtClean="0">
                <a:latin typeface="Verdana" pitchFamily="34" charset="0"/>
              </a:rPr>
              <a:t>Response -&gt; superposition of distorted signal harmonics</a:t>
            </a:r>
            <a:endParaRPr lang="en-US" altLang="en-US" sz="1400" dirty="0">
              <a:latin typeface="Verdana" pitchFamily="34" charset="0"/>
            </a:endParaRPr>
          </a:p>
        </p:txBody>
      </p:sp>
      <p:cxnSp>
        <p:nvCxnSpPr>
          <p:cNvPr id="19" name="Straight Arrow Connector 18"/>
          <p:cNvCxnSpPr/>
          <p:nvPr/>
        </p:nvCxnSpPr>
        <p:spPr>
          <a:xfrm>
            <a:off x="381000" y="2767015"/>
            <a:ext cx="2667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819400" y="2819400"/>
            <a:ext cx="298450" cy="369332"/>
          </a:xfrm>
          <a:prstGeom prst="rect">
            <a:avLst/>
          </a:prstGeom>
          <a:noFill/>
        </p:spPr>
        <p:txBody>
          <a:bodyPr wrap="square" rtlCol="0">
            <a:spAutoFit/>
          </a:bodyPr>
          <a:lstStyle/>
          <a:p>
            <a:r>
              <a:rPr lang="en-US" dirty="0" smtClean="0"/>
              <a:t>t</a:t>
            </a:r>
            <a:endParaRPr lang="en-US" dirty="0"/>
          </a:p>
        </p:txBody>
      </p:sp>
      <p:cxnSp>
        <p:nvCxnSpPr>
          <p:cNvPr id="21" name="Straight Arrow Connector 20"/>
          <p:cNvCxnSpPr/>
          <p:nvPr/>
        </p:nvCxnSpPr>
        <p:spPr>
          <a:xfrm>
            <a:off x="5873750" y="2659624"/>
            <a:ext cx="2667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8312150" y="2712009"/>
            <a:ext cx="298450" cy="369332"/>
          </a:xfrm>
          <a:prstGeom prst="rect">
            <a:avLst/>
          </a:prstGeom>
          <a:noFill/>
        </p:spPr>
        <p:txBody>
          <a:bodyPr wrap="square" rtlCol="0">
            <a:spAutoFit/>
          </a:bodyPr>
          <a:lstStyle/>
          <a:p>
            <a:r>
              <a:rPr lang="en-US" dirty="0" smtClean="0"/>
              <a:t>t</a:t>
            </a:r>
            <a:endParaRPr lang="en-US" dirty="0"/>
          </a:p>
        </p:txBody>
      </p:sp>
      <p:sp>
        <p:nvSpPr>
          <p:cNvPr id="23" name="TextBox 22"/>
          <p:cNvSpPr txBox="1"/>
          <p:nvPr/>
        </p:nvSpPr>
        <p:spPr>
          <a:xfrm>
            <a:off x="304800" y="3200400"/>
            <a:ext cx="8610600" cy="861774"/>
          </a:xfrm>
          <a:prstGeom prst="rect">
            <a:avLst/>
          </a:prstGeom>
          <a:noFill/>
        </p:spPr>
        <p:txBody>
          <a:bodyPr wrap="square" rtlCol="0">
            <a:spAutoFit/>
          </a:bodyPr>
          <a:lstStyle/>
          <a:p>
            <a:r>
              <a:rPr lang="en-US" sz="1600" dirty="0" smtClean="0"/>
              <a:t>Signal degradation in interconnects are caused by dielectric and conductor loss and dispersion, high-frequency non-TEM wave dispersion, effect of discontinuities (ISI or multiple reflection) and radiation;</a:t>
            </a:r>
          </a:p>
          <a:p>
            <a:r>
              <a:rPr lang="en-US" sz="1600" b="1" dirty="0" smtClean="0"/>
              <a:t>The best way to model those effect is in the FREQUENCY DOMAIN (our focus);</a:t>
            </a:r>
          </a:p>
        </p:txBody>
      </p:sp>
      <p:sp>
        <p:nvSpPr>
          <p:cNvPr id="24" name="TextBox 23"/>
          <p:cNvSpPr txBox="1"/>
          <p:nvPr/>
        </p:nvSpPr>
        <p:spPr>
          <a:xfrm>
            <a:off x="381000" y="4191000"/>
            <a:ext cx="4038600" cy="646331"/>
          </a:xfrm>
          <a:prstGeom prst="rect">
            <a:avLst/>
          </a:prstGeom>
          <a:noFill/>
        </p:spPr>
        <p:txBody>
          <a:bodyPr wrap="square" rtlCol="0">
            <a:spAutoFit/>
          </a:bodyPr>
          <a:lstStyle/>
          <a:p>
            <a:r>
              <a:rPr lang="en-US" dirty="0" smtClean="0"/>
              <a:t>All fields, currents and power are real parts of time-harmonic complex vectors </a:t>
            </a:r>
            <a:endParaRPr lang="en-US" dirty="0"/>
          </a:p>
        </p:txBody>
      </p:sp>
      <p:graphicFrame>
        <p:nvGraphicFramePr>
          <p:cNvPr id="26" name="Object 25"/>
          <p:cNvGraphicFramePr>
            <a:graphicFrameLocks noChangeAspect="1"/>
          </p:cNvGraphicFramePr>
          <p:nvPr>
            <p:extLst>
              <p:ext uri="{D42A27DB-BD31-4B8C-83A1-F6EECF244321}">
                <p14:modId xmlns:p14="http://schemas.microsoft.com/office/powerpoint/2010/main" val="1063322694"/>
              </p:ext>
            </p:extLst>
          </p:nvPr>
        </p:nvGraphicFramePr>
        <p:xfrm>
          <a:off x="4625975" y="4265613"/>
          <a:ext cx="1670050" cy="500062"/>
        </p:xfrm>
        <a:graphic>
          <a:graphicData uri="http://schemas.openxmlformats.org/presentationml/2006/ole">
            <mc:AlternateContent xmlns:mc="http://schemas.openxmlformats.org/markup-compatibility/2006">
              <mc:Choice xmlns:v="urn:schemas-microsoft-com:vml" Requires="v">
                <p:oleObj spid="_x0000_s6281" name="Equation" r:id="rId5" imgW="1015920" imgH="304560" progId="Equation.DSMT4">
                  <p:embed/>
                </p:oleObj>
              </mc:Choice>
              <mc:Fallback>
                <p:oleObj name="Equation" r:id="rId5" imgW="1015920" imgH="304560" progId="Equation.DSMT4">
                  <p:embed/>
                  <p:pic>
                    <p:nvPicPr>
                      <p:cNvPr id="0" name=""/>
                      <p:cNvPicPr/>
                      <p:nvPr/>
                    </p:nvPicPr>
                    <p:blipFill>
                      <a:blip r:embed="rId6"/>
                      <a:stretch>
                        <a:fillRect/>
                      </a:stretch>
                    </p:blipFill>
                    <p:spPr>
                      <a:xfrm>
                        <a:off x="4625975" y="4265613"/>
                        <a:ext cx="1670050" cy="500062"/>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391256007"/>
              </p:ext>
            </p:extLst>
          </p:nvPr>
        </p:nvGraphicFramePr>
        <p:xfrm>
          <a:off x="6781800" y="4267200"/>
          <a:ext cx="1751013" cy="500062"/>
        </p:xfrm>
        <a:graphic>
          <a:graphicData uri="http://schemas.openxmlformats.org/presentationml/2006/ole">
            <mc:AlternateContent xmlns:mc="http://schemas.openxmlformats.org/markup-compatibility/2006">
              <mc:Choice xmlns:v="urn:schemas-microsoft-com:vml" Requires="v">
                <p:oleObj spid="_x0000_s6282" name="Equation" r:id="rId7" imgW="1066680" imgH="304560" progId="Equation.DSMT4">
                  <p:embed/>
                </p:oleObj>
              </mc:Choice>
              <mc:Fallback>
                <p:oleObj name="Equation" r:id="rId7" imgW="1066680" imgH="304560" progId="Equation.DSMT4">
                  <p:embed/>
                  <p:pic>
                    <p:nvPicPr>
                      <p:cNvPr id="0" name="Object 25"/>
                      <p:cNvPicPr>
                        <a:picLocks noChangeAspect="1" noChangeArrowheads="1"/>
                      </p:cNvPicPr>
                      <p:nvPr/>
                    </p:nvPicPr>
                    <p:blipFill>
                      <a:blip r:embed="rId8"/>
                      <a:srcRect/>
                      <a:stretch>
                        <a:fillRect/>
                      </a:stretch>
                    </p:blipFill>
                    <p:spPr bwMode="auto">
                      <a:xfrm>
                        <a:off x="6781800" y="4267200"/>
                        <a:ext cx="17510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TextBox 27"/>
          <p:cNvSpPr txBox="1"/>
          <p:nvPr/>
        </p:nvSpPr>
        <p:spPr>
          <a:xfrm>
            <a:off x="381000" y="4876800"/>
            <a:ext cx="3886200" cy="646331"/>
          </a:xfrm>
          <a:prstGeom prst="rect">
            <a:avLst/>
          </a:prstGeom>
          <a:noFill/>
        </p:spPr>
        <p:txBody>
          <a:bodyPr wrap="square" rtlCol="0">
            <a:spAutoFit/>
          </a:bodyPr>
          <a:lstStyle/>
          <a:p>
            <a:r>
              <a:rPr lang="en-US" dirty="0" smtClean="0"/>
              <a:t>Excitation – single frequency sinusoidal voltage sources</a:t>
            </a:r>
            <a:endParaRPr lang="en-US" dirty="0"/>
          </a:p>
        </p:txBody>
      </p:sp>
      <p:graphicFrame>
        <p:nvGraphicFramePr>
          <p:cNvPr id="29" name="Object 28"/>
          <p:cNvGraphicFramePr>
            <a:graphicFrameLocks noChangeAspect="1"/>
          </p:cNvGraphicFramePr>
          <p:nvPr>
            <p:extLst>
              <p:ext uri="{D42A27DB-BD31-4B8C-83A1-F6EECF244321}">
                <p14:modId xmlns:p14="http://schemas.microsoft.com/office/powerpoint/2010/main" val="3615768760"/>
              </p:ext>
            </p:extLst>
          </p:nvPr>
        </p:nvGraphicFramePr>
        <p:xfrm>
          <a:off x="4349750" y="5014913"/>
          <a:ext cx="2216150" cy="417512"/>
        </p:xfrm>
        <a:graphic>
          <a:graphicData uri="http://schemas.openxmlformats.org/presentationml/2006/ole">
            <mc:AlternateContent xmlns:mc="http://schemas.openxmlformats.org/markup-compatibility/2006">
              <mc:Choice xmlns:v="urn:schemas-microsoft-com:vml" Requires="v">
                <p:oleObj spid="_x0000_s6283" name="Equation" r:id="rId9" imgW="1346040" imgH="253800" progId="Equation.DSMT4">
                  <p:embed/>
                </p:oleObj>
              </mc:Choice>
              <mc:Fallback>
                <p:oleObj name="Equation" r:id="rId9" imgW="1346040" imgH="253800" progId="Equation.DSMT4">
                  <p:embed/>
                  <p:pic>
                    <p:nvPicPr>
                      <p:cNvPr id="0" name="Object 25"/>
                      <p:cNvPicPr>
                        <a:picLocks noChangeAspect="1" noChangeArrowheads="1"/>
                      </p:cNvPicPr>
                      <p:nvPr/>
                    </p:nvPicPr>
                    <p:blipFill>
                      <a:blip r:embed="rId10"/>
                      <a:srcRect/>
                      <a:stretch>
                        <a:fillRect/>
                      </a:stretch>
                    </p:blipFill>
                    <p:spPr bwMode="auto">
                      <a:xfrm>
                        <a:off x="4349750" y="5014913"/>
                        <a:ext cx="221615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153"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81354" y="2109785"/>
            <a:ext cx="2128846" cy="709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1" name="Object 30"/>
          <p:cNvGraphicFramePr>
            <a:graphicFrameLocks noChangeAspect="1"/>
          </p:cNvGraphicFramePr>
          <p:nvPr>
            <p:extLst>
              <p:ext uri="{D42A27DB-BD31-4B8C-83A1-F6EECF244321}">
                <p14:modId xmlns:p14="http://schemas.microsoft.com/office/powerpoint/2010/main" val="1838011647"/>
              </p:ext>
            </p:extLst>
          </p:nvPr>
        </p:nvGraphicFramePr>
        <p:xfrm>
          <a:off x="6873875" y="4926535"/>
          <a:ext cx="1658938" cy="571533"/>
        </p:xfrm>
        <a:graphic>
          <a:graphicData uri="http://schemas.openxmlformats.org/presentationml/2006/ole">
            <mc:AlternateContent xmlns:mc="http://schemas.openxmlformats.org/markup-compatibility/2006">
              <mc:Choice xmlns:v="urn:schemas-microsoft-com:vml" Requires="v">
                <p:oleObj spid="_x0000_s6284" name="Equation" r:id="rId12" imgW="736560" imgH="253800" progId="Equation.DSMT4">
                  <p:embed/>
                </p:oleObj>
              </mc:Choice>
              <mc:Fallback>
                <p:oleObj name="Equation" r:id="rId12" imgW="736560" imgH="253800" progId="Equation.DSMT4">
                  <p:embed/>
                  <p:pic>
                    <p:nvPicPr>
                      <p:cNvPr id="0" name=""/>
                      <p:cNvPicPr/>
                      <p:nvPr/>
                    </p:nvPicPr>
                    <p:blipFill>
                      <a:blip r:embed="rId13"/>
                      <a:stretch>
                        <a:fillRect/>
                      </a:stretch>
                    </p:blipFill>
                    <p:spPr>
                      <a:xfrm>
                        <a:off x="6873875" y="4926535"/>
                        <a:ext cx="1658938" cy="571533"/>
                      </a:xfrm>
                      <a:prstGeom prst="rect">
                        <a:avLst/>
                      </a:prstGeom>
                    </p:spPr>
                  </p:pic>
                </p:oleObj>
              </mc:Fallback>
            </mc:AlternateContent>
          </a:graphicData>
        </a:graphic>
      </p:graphicFrame>
      <p:sp>
        <p:nvSpPr>
          <p:cNvPr id="32" name="TextBox 31"/>
          <p:cNvSpPr txBox="1"/>
          <p:nvPr/>
        </p:nvSpPr>
        <p:spPr>
          <a:xfrm>
            <a:off x="7770814" y="5715000"/>
            <a:ext cx="1219200" cy="369332"/>
          </a:xfrm>
          <a:prstGeom prst="rect">
            <a:avLst/>
          </a:prstGeom>
          <a:noFill/>
        </p:spPr>
        <p:txBody>
          <a:bodyPr wrap="square" rtlCol="0">
            <a:spAutoFit/>
          </a:bodyPr>
          <a:lstStyle/>
          <a:p>
            <a:r>
              <a:rPr lang="en-US" dirty="0" smtClean="0"/>
              <a:t>period</a:t>
            </a:r>
            <a:endParaRPr lang="en-US" dirty="0"/>
          </a:p>
        </p:txBody>
      </p:sp>
      <p:cxnSp>
        <p:nvCxnSpPr>
          <p:cNvPr id="33" name="Straight Arrow Connector 32"/>
          <p:cNvCxnSpPr/>
          <p:nvPr/>
        </p:nvCxnSpPr>
        <p:spPr>
          <a:xfrm flipV="1">
            <a:off x="8169275" y="5481285"/>
            <a:ext cx="98425" cy="2453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35" idx="0"/>
          </p:cNvCxnSpPr>
          <p:nvPr/>
        </p:nvCxnSpPr>
        <p:spPr>
          <a:xfrm flipV="1">
            <a:off x="7246541" y="5376634"/>
            <a:ext cx="465534" cy="2093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6628607" y="5585936"/>
            <a:ext cx="1235868" cy="369332"/>
          </a:xfrm>
          <a:prstGeom prst="rect">
            <a:avLst/>
          </a:prstGeom>
          <a:noFill/>
        </p:spPr>
        <p:txBody>
          <a:bodyPr wrap="square" rtlCol="0">
            <a:spAutoFit/>
          </a:bodyPr>
          <a:lstStyle/>
          <a:p>
            <a:r>
              <a:rPr lang="en-US" dirty="0" smtClean="0"/>
              <a:t>frequency</a:t>
            </a:r>
            <a:endParaRPr lang="en-US" dirty="0"/>
          </a:p>
        </p:txBody>
      </p:sp>
      <p:pic>
        <p:nvPicPr>
          <p:cNvPr id="6170" name="Picture 2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64844" y="5486400"/>
            <a:ext cx="1900237" cy="850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6" name="Straight Arrow Connector 35"/>
          <p:cNvCxnSpPr/>
          <p:nvPr/>
        </p:nvCxnSpPr>
        <p:spPr>
          <a:xfrm>
            <a:off x="4625975" y="5867400"/>
            <a:ext cx="1012825"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graphicFrame>
        <p:nvGraphicFramePr>
          <p:cNvPr id="37" name="Object 36"/>
          <p:cNvGraphicFramePr>
            <a:graphicFrameLocks noChangeAspect="1"/>
          </p:cNvGraphicFramePr>
          <p:nvPr>
            <p:extLst>
              <p:ext uri="{D42A27DB-BD31-4B8C-83A1-F6EECF244321}">
                <p14:modId xmlns:p14="http://schemas.microsoft.com/office/powerpoint/2010/main" val="3341321636"/>
              </p:ext>
            </p:extLst>
          </p:nvPr>
        </p:nvGraphicFramePr>
        <p:xfrm>
          <a:off x="5181601" y="5562600"/>
          <a:ext cx="228599" cy="257174"/>
        </p:xfrm>
        <a:graphic>
          <a:graphicData uri="http://schemas.openxmlformats.org/presentationml/2006/ole">
            <mc:AlternateContent xmlns:mc="http://schemas.openxmlformats.org/markup-compatibility/2006">
              <mc:Choice xmlns:v="urn:schemas-microsoft-com:vml" Requires="v">
                <p:oleObj spid="_x0000_s6285" name="Equation" r:id="rId15" imgW="101520" imgH="114120" progId="Equation.DSMT4">
                  <p:embed/>
                </p:oleObj>
              </mc:Choice>
              <mc:Fallback>
                <p:oleObj name="Equation" r:id="rId15" imgW="101520" imgH="114120" progId="Equation.DSMT4">
                  <p:embed/>
                  <p:pic>
                    <p:nvPicPr>
                      <p:cNvPr id="0" name=""/>
                      <p:cNvPicPr/>
                      <p:nvPr/>
                    </p:nvPicPr>
                    <p:blipFill>
                      <a:blip r:embed="rId16"/>
                      <a:stretch>
                        <a:fillRect/>
                      </a:stretch>
                    </p:blipFill>
                    <p:spPr>
                      <a:xfrm>
                        <a:off x="5181601" y="5562600"/>
                        <a:ext cx="228599" cy="257174"/>
                      </a:xfrm>
                      <a:prstGeom prst="rect">
                        <a:avLst/>
                      </a:prstGeom>
                    </p:spPr>
                  </p:pic>
                </p:oleObj>
              </mc:Fallback>
            </mc:AlternateContent>
          </a:graphicData>
        </a:graphic>
      </p:graphicFrame>
      <p:sp>
        <p:nvSpPr>
          <p:cNvPr id="38" name="TextBox 37"/>
          <p:cNvSpPr txBox="1"/>
          <p:nvPr/>
        </p:nvSpPr>
        <p:spPr>
          <a:xfrm>
            <a:off x="4114800" y="2326246"/>
            <a:ext cx="614363" cy="338554"/>
          </a:xfrm>
          <a:prstGeom prst="rect">
            <a:avLst/>
          </a:prstGeom>
          <a:noFill/>
        </p:spPr>
        <p:txBody>
          <a:bodyPr wrap="square" rtlCol="0">
            <a:spAutoFit/>
          </a:bodyPr>
          <a:lstStyle/>
          <a:p>
            <a:r>
              <a:rPr lang="en-US" sz="1600" dirty="0" smtClean="0"/>
              <a:t>[</a:t>
            </a:r>
            <a:r>
              <a:rPr lang="en-US" sz="1600" i="1" dirty="0" smtClean="0"/>
              <a:t>S</a:t>
            </a:r>
            <a:r>
              <a:rPr lang="en-US" sz="1600" dirty="0" smtClean="0"/>
              <a:t>]</a:t>
            </a:r>
            <a:endParaRPr lang="en-US" sz="1600" dirty="0"/>
          </a:p>
        </p:txBody>
      </p:sp>
      <p:cxnSp>
        <p:nvCxnSpPr>
          <p:cNvPr id="40" name="Straight Arrow Connector 39"/>
          <p:cNvCxnSpPr>
            <a:stCxn id="35" idx="0"/>
          </p:cNvCxnSpPr>
          <p:nvPr/>
        </p:nvCxnSpPr>
        <p:spPr>
          <a:xfrm flipH="1" flipV="1">
            <a:off x="7010400" y="5376634"/>
            <a:ext cx="236141" cy="2093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13</a:t>
            </a:fld>
            <a:endParaRPr lang="en-US" dirty="0"/>
          </a:p>
        </p:txBody>
      </p:sp>
    </p:spTree>
    <p:extLst>
      <p:ext uri="{BB962C8B-B14F-4D97-AF65-F5344CB8AC3E}">
        <p14:creationId xmlns:p14="http://schemas.microsoft.com/office/powerpoint/2010/main" val="25430347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Time-harmonic vector fields</a:t>
            </a:r>
            <a:endParaRPr lang="en-US" dirty="0"/>
          </a:p>
        </p:txBody>
      </p:sp>
      <p:cxnSp>
        <p:nvCxnSpPr>
          <p:cNvPr id="5" name="Straight Arrow Connector 4"/>
          <p:cNvCxnSpPr/>
          <p:nvPr/>
        </p:nvCxnSpPr>
        <p:spPr>
          <a:xfrm>
            <a:off x="1447800" y="3502660"/>
            <a:ext cx="1066800"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1524000" y="3045460"/>
            <a:ext cx="609600" cy="6096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1638300" y="2816860"/>
            <a:ext cx="38100" cy="8382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676400" y="2702560"/>
            <a:ext cx="2476200" cy="800100"/>
          </a:xfrm>
          <a:prstGeom prst="straightConnector1">
            <a:avLst/>
          </a:prstGeom>
          <a:ln w="12700">
            <a:solidFill>
              <a:schemeClr val="bg1">
                <a:lumMod val="75000"/>
              </a:schemeClr>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4152600" y="2021522"/>
            <a:ext cx="1219200" cy="685800"/>
          </a:xfrm>
          <a:prstGeom prst="straightConnector1">
            <a:avLst/>
          </a:prstGeom>
          <a:ln w="41275">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graphicFrame>
        <p:nvGraphicFramePr>
          <p:cNvPr id="17" name="Object 16"/>
          <p:cNvGraphicFramePr>
            <a:graphicFrameLocks noChangeAspect="1"/>
          </p:cNvGraphicFramePr>
          <p:nvPr>
            <p:extLst>
              <p:ext uri="{D42A27DB-BD31-4B8C-83A1-F6EECF244321}">
                <p14:modId xmlns:p14="http://schemas.microsoft.com/office/powerpoint/2010/main" val="25767754"/>
              </p:ext>
            </p:extLst>
          </p:nvPr>
        </p:nvGraphicFramePr>
        <p:xfrm>
          <a:off x="1200150" y="3861918"/>
          <a:ext cx="7410450" cy="405282"/>
        </p:xfrm>
        <a:graphic>
          <a:graphicData uri="http://schemas.openxmlformats.org/presentationml/2006/ole">
            <mc:AlternateContent xmlns:mc="http://schemas.openxmlformats.org/markup-compatibility/2006">
              <mc:Choice xmlns:v="urn:schemas-microsoft-com:vml" Requires="v">
                <p:oleObj spid="_x0000_s5505" name="Equation" r:id="rId3" imgW="5562360" imgH="304560" progId="Equation.DSMT4">
                  <p:embed/>
                </p:oleObj>
              </mc:Choice>
              <mc:Fallback>
                <p:oleObj name="Equation" r:id="rId3" imgW="5562360" imgH="304560" progId="Equation.DSMT4">
                  <p:embed/>
                  <p:pic>
                    <p:nvPicPr>
                      <p:cNvPr id="0" name="Object 16"/>
                      <p:cNvPicPr>
                        <a:picLocks noChangeAspect="1" noChangeArrowheads="1"/>
                      </p:cNvPicPr>
                      <p:nvPr/>
                    </p:nvPicPr>
                    <p:blipFill>
                      <a:blip r:embed="rId4"/>
                      <a:srcRect/>
                      <a:stretch>
                        <a:fillRect/>
                      </a:stretch>
                    </p:blipFill>
                    <p:spPr bwMode="auto">
                      <a:xfrm>
                        <a:off x="1200150" y="3861918"/>
                        <a:ext cx="7410450" cy="405282"/>
                      </a:xfrm>
                      <a:prstGeom prst="rect">
                        <a:avLst/>
                      </a:prstGeom>
                      <a:noFill/>
                      <a:ln>
                        <a:noFill/>
                      </a:ln>
                      <a:extLst/>
                    </p:spPr>
                  </p:pic>
                </p:oleObj>
              </mc:Fallback>
            </mc:AlternateContent>
          </a:graphicData>
        </a:graphic>
      </p:graphicFrame>
      <p:cxnSp>
        <p:nvCxnSpPr>
          <p:cNvPr id="22" name="Straight Arrow Connector 21"/>
          <p:cNvCxnSpPr/>
          <p:nvPr/>
        </p:nvCxnSpPr>
        <p:spPr>
          <a:xfrm>
            <a:off x="4152600" y="2707322"/>
            <a:ext cx="1219200" cy="0"/>
          </a:xfrm>
          <a:prstGeom prst="straightConnector1">
            <a:avLst/>
          </a:prstGeom>
          <a:ln w="127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371800" y="2021522"/>
            <a:ext cx="0" cy="685800"/>
          </a:xfrm>
          <a:prstGeom prst="line">
            <a:avLst/>
          </a:prstGeom>
          <a:ln w="9525">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4152600" y="2021522"/>
            <a:ext cx="1219200" cy="0"/>
          </a:xfrm>
          <a:prstGeom prst="line">
            <a:avLst/>
          </a:prstGeom>
          <a:ln w="9525">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4152600" y="2021522"/>
            <a:ext cx="0" cy="685800"/>
          </a:xfrm>
          <a:prstGeom prst="straightConnector1">
            <a:avLst/>
          </a:prstGeom>
          <a:ln w="127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4152600" y="2097722"/>
            <a:ext cx="609600" cy="609600"/>
          </a:xfrm>
          <a:prstGeom prst="straightConnector1">
            <a:avLst/>
          </a:prstGeom>
          <a:ln w="127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a:off x="4762201" y="2021523"/>
            <a:ext cx="609600" cy="76199"/>
          </a:xfrm>
          <a:prstGeom prst="line">
            <a:avLst/>
          </a:prstGeom>
          <a:ln w="9525">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graphicFrame>
        <p:nvGraphicFramePr>
          <p:cNvPr id="65" name="Object 64"/>
          <p:cNvGraphicFramePr>
            <a:graphicFrameLocks noChangeAspect="1"/>
          </p:cNvGraphicFramePr>
          <p:nvPr>
            <p:extLst>
              <p:ext uri="{D42A27DB-BD31-4B8C-83A1-F6EECF244321}">
                <p14:modId xmlns:p14="http://schemas.microsoft.com/office/powerpoint/2010/main" val="289635595"/>
              </p:ext>
            </p:extLst>
          </p:nvPr>
        </p:nvGraphicFramePr>
        <p:xfrm>
          <a:off x="2590800" y="3413760"/>
          <a:ext cx="228600" cy="320040"/>
        </p:xfrm>
        <a:graphic>
          <a:graphicData uri="http://schemas.openxmlformats.org/presentationml/2006/ole">
            <mc:AlternateContent xmlns:mc="http://schemas.openxmlformats.org/markup-compatibility/2006">
              <mc:Choice xmlns:v="urn:schemas-microsoft-com:vml" Requires="v">
                <p:oleObj spid="_x0000_s5506" name="Equation" r:id="rId5" imgW="126720" imgH="177480" progId="Equation.DSMT4">
                  <p:embed/>
                </p:oleObj>
              </mc:Choice>
              <mc:Fallback>
                <p:oleObj name="Equation" r:id="rId5" imgW="126720" imgH="177480" progId="Equation.DSMT4">
                  <p:embed/>
                  <p:pic>
                    <p:nvPicPr>
                      <p:cNvPr id="0" name=""/>
                      <p:cNvPicPr/>
                      <p:nvPr/>
                    </p:nvPicPr>
                    <p:blipFill>
                      <a:blip r:embed="rId6"/>
                      <a:stretch>
                        <a:fillRect/>
                      </a:stretch>
                    </p:blipFill>
                    <p:spPr>
                      <a:xfrm>
                        <a:off x="2590800" y="3413760"/>
                        <a:ext cx="228600" cy="320040"/>
                      </a:xfrm>
                      <a:prstGeom prst="rect">
                        <a:avLst/>
                      </a:prstGeom>
                    </p:spPr>
                  </p:pic>
                </p:oleObj>
              </mc:Fallback>
            </mc:AlternateContent>
          </a:graphicData>
        </a:graphic>
      </p:graphicFrame>
      <p:graphicFrame>
        <p:nvGraphicFramePr>
          <p:cNvPr id="66" name="Object 65"/>
          <p:cNvGraphicFramePr>
            <a:graphicFrameLocks noChangeAspect="1"/>
          </p:cNvGraphicFramePr>
          <p:nvPr>
            <p:extLst>
              <p:ext uri="{D42A27DB-BD31-4B8C-83A1-F6EECF244321}">
                <p14:modId xmlns:p14="http://schemas.microsoft.com/office/powerpoint/2010/main" val="1475952495"/>
              </p:ext>
            </p:extLst>
          </p:nvPr>
        </p:nvGraphicFramePr>
        <p:xfrm>
          <a:off x="2046288" y="2702560"/>
          <a:ext cx="250825" cy="366713"/>
        </p:xfrm>
        <a:graphic>
          <a:graphicData uri="http://schemas.openxmlformats.org/presentationml/2006/ole">
            <mc:AlternateContent xmlns:mc="http://schemas.openxmlformats.org/markup-compatibility/2006">
              <mc:Choice xmlns:v="urn:schemas-microsoft-com:vml" Requires="v">
                <p:oleObj spid="_x0000_s5507" name="Equation" r:id="rId7" imgW="139680" imgH="203040" progId="Equation.DSMT4">
                  <p:embed/>
                </p:oleObj>
              </mc:Choice>
              <mc:Fallback>
                <p:oleObj name="Equation" r:id="rId7" imgW="139680" imgH="203040" progId="Equation.DSMT4">
                  <p:embed/>
                  <p:pic>
                    <p:nvPicPr>
                      <p:cNvPr id="0" name="Object 64"/>
                      <p:cNvPicPr>
                        <a:picLocks noChangeAspect="1" noChangeArrowheads="1"/>
                      </p:cNvPicPr>
                      <p:nvPr/>
                    </p:nvPicPr>
                    <p:blipFill>
                      <a:blip r:embed="rId8"/>
                      <a:srcRect/>
                      <a:stretch>
                        <a:fillRect/>
                      </a:stretch>
                    </p:blipFill>
                    <p:spPr bwMode="auto">
                      <a:xfrm>
                        <a:off x="2046288" y="2702560"/>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7" name="Object 66"/>
          <p:cNvGraphicFramePr>
            <a:graphicFrameLocks noChangeAspect="1"/>
          </p:cNvGraphicFramePr>
          <p:nvPr>
            <p:extLst>
              <p:ext uri="{D42A27DB-BD31-4B8C-83A1-F6EECF244321}">
                <p14:modId xmlns:p14="http://schemas.microsoft.com/office/powerpoint/2010/main" val="1476356959"/>
              </p:ext>
            </p:extLst>
          </p:nvPr>
        </p:nvGraphicFramePr>
        <p:xfrm>
          <a:off x="1295400" y="2735898"/>
          <a:ext cx="228600" cy="298450"/>
        </p:xfrm>
        <a:graphic>
          <a:graphicData uri="http://schemas.openxmlformats.org/presentationml/2006/ole">
            <mc:AlternateContent xmlns:mc="http://schemas.openxmlformats.org/markup-compatibility/2006">
              <mc:Choice xmlns:v="urn:schemas-microsoft-com:vml" Requires="v">
                <p:oleObj spid="_x0000_s5508" name="Equation" r:id="rId9" imgW="126720" imgH="164880" progId="Equation.DSMT4">
                  <p:embed/>
                </p:oleObj>
              </mc:Choice>
              <mc:Fallback>
                <p:oleObj name="Equation" r:id="rId9" imgW="126720" imgH="164880" progId="Equation.DSMT4">
                  <p:embed/>
                  <p:pic>
                    <p:nvPicPr>
                      <p:cNvPr id="0" name="Object 65"/>
                      <p:cNvPicPr>
                        <a:picLocks noChangeAspect="1" noChangeArrowheads="1"/>
                      </p:cNvPicPr>
                      <p:nvPr/>
                    </p:nvPicPr>
                    <p:blipFill>
                      <a:blip r:embed="rId10"/>
                      <a:srcRect/>
                      <a:stretch>
                        <a:fillRect/>
                      </a:stretch>
                    </p:blipFill>
                    <p:spPr bwMode="auto">
                      <a:xfrm>
                        <a:off x="1295400" y="2735898"/>
                        <a:ext cx="2286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9" name="Object 68"/>
          <p:cNvGraphicFramePr>
            <a:graphicFrameLocks noChangeAspect="1"/>
          </p:cNvGraphicFramePr>
          <p:nvPr>
            <p:extLst>
              <p:ext uri="{D42A27DB-BD31-4B8C-83A1-F6EECF244321}">
                <p14:modId xmlns:p14="http://schemas.microsoft.com/office/powerpoint/2010/main" val="2410678975"/>
              </p:ext>
            </p:extLst>
          </p:nvPr>
        </p:nvGraphicFramePr>
        <p:xfrm>
          <a:off x="3771600" y="2931160"/>
          <a:ext cx="279400" cy="304800"/>
        </p:xfrm>
        <a:graphic>
          <a:graphicData uri="http://schemas.openxmlformats.org/presentationml/2006/ole">
            <mc:AlternateContent xmlns:mc="http://schemas.openxmlformats.org/markup-compatibility/2006">
              <mc:Choice xmlns:v="urn:schemas-microsoft-com:vml" Requires="v">
                <p:oleObj spid="_x0000_s5509" name="Equation" r:id="rId11" imgW="139680" imgH="152280" progId="Equation.DSMT4">
                  <p:embed/>
                </p:oleObj>
              </mc:Choice>
              <mc:Fallback>
                <p:oleObj name="Equation" r:id="rId11" imgW="139680" imgH="152280" progId="Equation.DSMT4">
                  <p:embed/>
                  <p:pic>
                    <p:nvPicPr>
                      <p:cNvPr id="0" name=""/>
                      <p:cNvPicPr/>
                      <p:nvPr/>
                    </p:nvPicPr>
                    <p:blipFill>
                      <a:blip r:embed="rId12"/>
                      <a:stretch>
                        <a:fillRect/>
                      </a:stretch>
                    </p:blipFill>
                    <p:spPr>
                      <a:xfrm>
                        <a:off x="3771600" y="2931160"/>
                        <a:ext cx="279400" cy="304800"/>
                      </a:xfrm>
                      <a:prstGeom prst="rect">
                        <a:avLst/>
                      </a:prstGeom>
                    </p:spPr>
                  </p:pic>
                </p:oleObj>
              </mc:Fallback>
            </mc:AlternateContent>
          </a:graphicData>
        </a:graphic>
      </p:graphicFrame>
      <p:graphicFrame>
        <p:nvGraphicFramePr>
          <p:cNvPr id="70" name="Object 69"/>
          <p:cNvGraphicFramePr>
            <a:graphicFrameLocks noChangeAspect="1"/>
          </p:cNvGraphicFramePr>
          <p:nvPr>
            <p:extLst>
              <p:ext uri="{D42A27DB-BD31-4B8C-83A1-F6EECF244321}">
                <p14:modId xmlns:p14="http://schemas.microsoft.com/office/powerpoint/2010/main" val="3461517452"/>
              </p:ext>
            </p:extLst>
          </p:nvPr>
        </p:nvGraphicFramePr>
        <p:xfrm>
          <a:off x="4648200" y="2821623"/>
          <a:ext cx="1219200" cy="279400"/>
        </p:xfrm>
        <a:graphic>
          <a:graphicData uri="http://schemas.openxmlformats.org/presentationml/2006/ole">
            <mc:AlternateContent xmlns:mc="http://schemas.openxmlformats.org/markup-compatibility/2006">
              <mc:Choice xmlns:v="urn:schemas-microsoft-com:vml" Requires="v">
                <p:oleObj spid="_x0000_s5510" name="Equation" r:id="rId13" imgW="1218960" imgH="279360" progId="Equation.DSMT4">
                  <p:embed/>
                </p:oleObj>
              </mc:Choice>
              <mc:Fallback>
                <p:oleObj name="Equation" r:id="rId13" imgW="1218960" imgH="279360" progId="Equation.DSMT4">
                  <p:embed/>
                  <p:pic>
                    <p:nvPicPr>
                      <p:cNvPr id="0" name=""/>
                      <p:cNvPicPr/>
                      <p:nvPr/>
                    </p:nvPicPr>
                    <p:blipFill>
                      <a:blip r:embed="rId14"/>
                      <a:stretch>
                        <a:fillRect/>
                      </a:stretch>
                    </p:blipFill>
                    <p:spPr>
                      <a:xfrm>
                        <a:off x="4648200" y="2821623"/>
                        <a:ext cx="1219200" cy="279400"/>
                      </a:xfrm>
                      <a:prstGeom prst="rect">
                        <a:avLst/>
                      </a:prstGeom>
                    </p:spPr>
                  </p:pic>
                </p:oleObj>
              </mc:Fallback>
            </mc:AlternateContent>
          </a:graphicData>
        </a:graphic>
      </p:graphicFrame>
      <p:graphicFrame>
        <p:nvGraphicFramePr>
          <p:cNvPr id="71" name="Object 70"/>
          <p:cNvGraphicFramePr>
            <a:graphicFrameLocks noChangeAspect="1"/>
          </p:cNvGraphicFramePr>
          <p:nvPr>
            <p:extLst>
              <p:ext uri="{D42A27DB-BD31-4B8C-83A1-F6EECF244321}">
                <p14:modId xmlns:p14="http://schemas.microsoft.com/office/powerpoint/2010/main" val="200522195"/>
              </p:ext>
            </p:extLst>
          </p:nvPr>
        </p:nvGraphicFramePr>
        <p:xfrm>
          <a:off x="3844326" y="1695177"/>
          <a:ext cx="1231900" cy="279400"/>
        </p:xfrm>
        <a:graphic>
          <a:graphicData uri="http://schemas.openxmlformats.org/presentationml/2006/ole">
            <mc:AlternateContent xmlns:mc="http://schemas.openxmlformats.org/markup-compatibility/2006">
              <mc:Choice xmlns:v="urn:schemas-microsoft-com:vml" Requires="v">
                <p:oleObj spid="_x0000_s5511" name="Equation" r:id="rId15" imgW="1231560" imgH="279360" progId="Equation.DSMT4">
                  <p:embed/>
                </p:oleObj>
              </mc:Choice>
              <mc:Fallback>
                <p:oleObj name="Equation" r:id="rId15" imgW="1231560" imgH="279360" progId="Equation.DSMT4">
                  <p:embed/>
                  <p:pic>
                    <p:nvPicPr>
                      <p:cNvPr id="0" name=""/>
                      <p:cNvPicPr/>
                      <p:nvPr/>
                    </p:nvPicPr>
                    <p:blipFill>
                      <a:blip r:embed="rId16"/>
                      <a:stretch>
                        <a:fillRect/>
                      </a:stretch>
                    </p:blipFill>
                    <p:spPr>
                      <a:xfrm>
                        <a:off x="3844326" y="1695177"/>
                        <a:ext cx="1231900" cy="279400"/>
                      </a:xfrm>
                      <a:prstGeom prst="rect">
                        <a:avLst/>
                      </a:prstGeom>
                    </p:spPr>
                  </p:pic>
                </p:oleObj>
              </mc:Fallback>
            </mc:AlternateContent>
          </a:graphicData>
        </a:graphic>
      </p:graphicFrame>
      <p:graphicFrame>
        <p:nvGraphicFramePr>
          <p:cNvPr id="72" name="Object 71"/>
          <p:cNvGraphicFramePr>
            <a:graphicFrameLocks noChangeAspect="1"/>
          </p:cNvGraphicFramePr>
          <p:nvPr>
            <p:extLst>
              <p:ext uri="{D42A27DB-BD31-4B8C-83A1-F6EECF244321}">
                <p14:modId xmlns:p14="http://schemas.microsoft.com/office/powerpoint/2010/main" val="2352507664"/>
              </p:ext>
            </p:extLst>
          </p:nvPr>
        </p:nvGraphicFramePr>
        <p:xfrm>
          <a:off x="2895600" y="2169160"/>
          <a:ext cx="1219200" cy="279400"/>
        </p:xfrm>
        <a:graphic>
          <a:graphicData uri="http://schemas.openxmlformats.org/presentationml/2006/ole">
            <mc:AlternateContent xmlns:mc="http://schemas.openxmlformats.org/markup-compatibility/2006">
              <mc:Choice xmlns:v="urn:schemas-microsoft-com:vml" Requires="v">
                <p:oleObj spid="_x0000_s5512" name="Equation" r:id="rId17" imgW="1218960" imgH="279360" progId="Equation.DSMT4">
                  <p:embed/>
                </p:oleObj>
              </mc:Choice>
              <mc:Fallback>
                <p:oleObj name="Equation" r:id="rId17" imgW="1218960" imgH="279360" progId="Equation.DSMT4">
                  <p:embed/>
                  <p:pic>
                    <p:nvPicPr>
                      <p:cNvPr id="0" name=""/>
                      <p:cNvPicPr/>
                      <p:nvPr/>
                    </p:nvPicPr>
                    <p:blipFill>
                      <a:blip r:embed="rId18"/>
                      <a:stretch>
                        <a:fillRect/>
                      </a:stretch>
                    </p:blipFill>
                    <p:spPr>
                      <a:xfrm>
                        <a:off x="2895600" y="2169160"/>
                        <a:ext cx="1219200" cy="279400"/>
                      </a:xfrm>
                      <a:prstGeom prst="rect">
                        <a:avLst/>
                      </a:prstGeom>
                    </p:spPr>
                  </p:pic>
                </p:oleObj>
              </mc:Fallback>
            </mc:AlternateContent>
          </a:graphicData>
        </a:graphic>
      </p:graphicFrame>
      <p:graphicFrame>
        <p:nvGraphicFramePr>
          <p:cNvPr id="74" name="Object 73"/>
          <p:cNvGraphicFramePr>
            <a:graphicFrameLocks noChangeAspect="1"/>
          </p:cNvGraphicFramePr>
          <p:nvPr>
            <p:extLst>
              <p:ext uri="{D42A27DB-BD31-4B8C-83A1-F6EECF244321}">
                <p14:modId xmlns:p14="http://schemas.microsoft.com/office/powerpoint/2010/main" val="1774206854"/>
              </p:ext>
            </p:extLst>
          </p:nvPr>
        </p:nvGraphicFramePr>
        <p:xfrm>
          <a:off x="5448000" y="1792922"/>
          <a:ext cx="832150" cy="459872"/>
        </p:xfrm>
        <a:graphic>
          <a:graphicData uri="http://schemas.openxmlformats.org/presentationml/2006/ole">
            <mc:AlternateContent xmlns:mc="http://schemas.openxmlformats.org/markup-compatibility/2006">
              <mc:Choice xmlns:v="urn:schemas-microsoft-com:vml" Requires="v">
                <p:oleObj spid="_x0000_s5513" name="Equation" r:id="rId19" imgW="482400" imgH="266400" progId="Equation.DSMT4">
                  <p:embed/>
                </p:oleObj>
              </mc:Choice>
              <mc:Fallback>
                <p:oleObj name="Equation" r:id="rId19" imgW="482400" imgH="266400" progId="Equation.DSMT4">
                  <p:embed/>
                  <p:pic>
                    <p:nvPicPr>
                      <p:cNvPr id="0" name=""/>
                      <p:cNvPicPr/>
                      <p:nvPr/>
                    </p:nvPicPr>
                    <p:blipFill>
                      <a:blip r:embed="rId20"/>
                      <a:stretch>
                        <a:fillRect/>
                      </a:stretch>
                    </p:blipFill>
                    <p:spPr>
                      <a:xfrm>
                        <a:off x="5448000" y="1792922"/>
                        <a:ext cx="832150" cy="459872"/>
                      </a:xfrm>
                      <a:prstGeom prst="rect">
                        <a:avLst/>
                      </a:prstGeom>
                    </p:spPr>
                  </p:pic>
                </p:oleObj>
              </mc:Fallback>
            </mc:AlternateContent>
          </a:graphicData>
        </a:graphic>
      </p:graphicFrame>
      <p:graphicFrame>
        <p:nvGraphicFramePr>
          <p:cNvPr id="75" name="Object 74"/>
          <p:cNvGraphicFramePr>
            <a:graphicFrameLocks noChangeAspect="1"/>
          </p:cNvGraphicFramePr>
          <p:nvPr>
            <p:extLst>
              <p:ext uri="{D42A27DB-BD31-4B8C-83A1-F6EECF244321}">
                <p14:modId xmlns:p14="http://schemas.microsoft.com/office/powerpoint/2010/main" val="1602342990"/>
              </p:ext>
            </p:extLst>
          </p:nvPr>
        </p:nvGraphicFramePr>
        <p:xfrm>
          <a:off x="2384425" y="4779962"/>
          <a:ext cx="5083175" cy="450850"/>
        </p:xfrm>
        <a:graphic>
          <a:graphicData uri="http://schemas.openxmlformats.org/presentationml/2006/ole">
            <mc:AlternateContent xmlns:mc="http://schemas.openxmlformats.org/markup-compatibility/2006">
              <mc:Choice xmlns:v="urn:schemas-microsoft-com:vml" Requires="v">
                <p:oleObj spid="_x0000_s5514" name="Equation" r:id="rId21" imgW="3454200" imgH="304560" progId="Equation.DSMT4">
                  <p:embed/>
                </p:oleObj>
              </mc:Choice>
              <mc:Fallback>
                <p:oleObj name="Equation" r:id="rId21" imgW="3454200" imgH="304560" progId="Equation.DSMT4">
                  <p:embed/>
                  <p:pic>
                    <p:nvPicPr>
                      <p:cNvPr id="0" name="Object 73"/>
                      <p:cNvPicPr>
                        <a:picLocks noChangeAspect="1" noChangeArrowheads="1"/>
                      </p:cNvPicPr>
                      <p:nvPr/>
                    </p:nvPicPr>
                    <p:blipFill>
                      <a:blip r:embed="rId22"/>
                      <a:srcRect/>
                      <a:stretch>
                        <a:fillRect/>
                      </a:stretch>
                    </p:blipFill>
                    <p:spPr bwMode="auto">
                      <a:xfrm>
                        <a:off x="2384425" y="4779962"/>
                        <a:ext cx="5083175" cy="450850"/>
                      </a:xfrm>
                      <a:prstGeom prst="rect">
                        <a:avLst/>
                      </a:prstGeom>
                      <a:noFill/>
                      <a:ln>
                        <a:noFill/>
                      </a:ln>
                    </p:spPr>
                  </p:pic>
                </p:oleObj>
              </mc:Fallback>
            </mc:AlternateContent>
          </a:graphicData>
        </a:graphic>
      </p:graphicFrame>
      <p:sp>
        <p:nvSpPr>
          <p:cNvPr id="96" name="TextBox 95"/>
          <p:cNvSpPr txBox="1"/>
          <p:nvPr/>
        </p:nvSpPr>
        <p:spPr>
          <a:xfrm>
            <a:off x="6286200" y="1821500"/>
            <a:ext cx="2781600" cy="923330"/>
          </a:xfrm>
          <a:prstGeom prst="rect">
            <a:avLst/>
          </a:prstGeom>
          <a:noFill/>
        </p:spPr>
        <p:txBody>
          <a:bodyPr wrap="square" rtlCol="0">
            <a:spAutoFit/>
          </a:bodyPr>
          <a:lstStyle/>
          <a:p>
            <a:r>
              <a:rPr lang="en-US" dirty="0" smtClean="0"/>
              <a:t>Instantaneous field value:</a:t>
            </a:r>
            <a:br>
              <a:rPr lang="en-US" dirty="0" smtClean="0"/>
            </a:br>
            <a:r>
              <a:rPr lang="en-US" dirty="0" smtClean="0"/>
              <a:t>amplitude and direction are periodic functions of time</a:t>
            </a:r>
            <a:endParaRPr lang="en-US" dirty="0"/>
          </a:p>
        </p:txBody>
      </p:sp>
      <p:sp>
        <p:nvSpPr>
          <p:cNvPr id="97" name="TextBox 96"/>
          <p:cNvSpPr txBox="1"/>
          <p:nvPr/>
        </p:nvSpPr>
        <p:spPr>
          <a:xfrm>
            <a:off x="1066800" y="4810680"/>
            <a:ext cx="2128837" cy="369332"/>
          </a:xfrm>
          <a:prstGeom prst="rect">
            <a:avLst/>
          </a:prstGeom>
          <a:noFill/>
        </p:spPr>
        <p:txBody>
          <a:bodyPr wrap="square" rtlCol="0">
            <a:spAutoFit/>
          </a:bodyPr>
          <a:lstStyle/>
          <a:p>
            <a:r>
              <a:rPr lang="en-US" dirty="0" smtClean="0"/>
              <a:t>Peak value:</a:t>
            </a:r>
            <a:endParaRPr lang="en-US" dirty="0"/>
          </a:p>
        </p:txBody>
      </p:sp>
      <p:sp>
        <p:nvSpPr>
          <p:cNvPr id="99" name="TextBox 98"/>
          <p:cNvSpPr txBox="1"/>
          <p:nvPr/>
        </p:nvSpPr>
        <p:spPr>
          <a:xfrm>
            <a:off x="838200" y="5471080"/>
            <a:ext cx="3857625" cy="369332"/>
          </a:xfrm>
          <a:prstGeom prst="rect">
            <a:avLst/>
          </a:prstGeom>
          <a:noFill/>
        </p:spPr>
        <p:txBody>
          <a:bodyPr wrap="square" rtlCol="0">
            <a:spAutoFit/>
          </a:bodyPr>
          <a:lstStyle/>
          <a:p>
            <a:r>
              <a:rPr lang="en-US" dirty="0" smtClean="0"/>
              <a:t>Average value (for power flow):</a:t>
            </a:r>
            <a:endParaRPr lang="en-US" dirty="0"/>
          </a:p>
        </p:txBody>
      </p:sp>
      <p:graphicFrame>
        <p:nvGraphicFramePr>
          <p:cNvPr id="100" name="Object 99"/>
          <p:cNvGraphicFramePr>
            <a:graphicFrameLocks noChangeAspect="1"/>
          </p:cNvGraphicFramePr>
          <p:nvPr>
            <p:extLst>
              <p:ext uri="{D42A27DB-BD31-4B8C-83A1-F6EECF244321}">
                <p14:modId xmlns:p14="http://schemas.microsoft.com/office/powerpoint/2010/main" val="921038515"/>
              </p:ext>
            </p:extLst>
          </p:nvPr>
        </p:nvGraphicFramePr>
        <p:xfrm>
          <a:off x="4133850" y="5307013"/>
          <a:ext cx="2428875" cy="712787"/>
        </p:xfrm>
        <a:graphic>
          <a:graphicData uri="http://schemas.openxmlformats.org/presentationml/2006/ole">
            <mc:AlternateContent xmlns:mc="http://schemas.openxmlformats.org/markup-compatibility/2006">
              <mc:Choice xmlns:v="urn:schemas-microsoft-com:vml" Requires="v">
                <p:oleObj spid="_x0000_s5515" name="Equation" r:id="rId23" imgW="1650960" imgH="482400" progId="Equation.DSMT4">
                  <p:embed/>
                </p:oleObj>
              </mc:Choice>
              <mc:Fallback>
                <p:oleObj name="Equation" r:id="rId23" imgW="1650960" imgH="482400" progId="Equation.DSMT4">
                  <p:embed/>
                  <p:pic>
                    <p:nvPicPr>
                      <p:cNvPr id="0" name="Object 74"/>
                      <p:cNvPicPr>
                        <a:picLocks noChangeAspect="1" noChangeArrowheads="1"/>
                      </p:cNvPicPr>
                      <p:nvPr/>
                    </p:nvPicPr>
                    <p:blipFill>
                      <a:blip r:embed="rId24"/>
                      <a:srcRect/>
                      <a:stretch>
                        <a:fillRect/>
                      </a:stretch>
                    </p:blipFill>
                    <p:spPr bwMode="auto">
                      <a:xfrm>
                        <a:off x="4133850" y="5307013"/>
                        <a:ext cx="2428875"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Box 3"/>
          <p:cNvSpPr txBox="1"/>
          <p:nvPr/>
        </p:nvSpPr>
        <p:spPr>
          <a:xfrm>
            <a:off x="5334000" y="3276600"/>
            <a:ext cx="2362200" cy="369332"/>
          </a:xfrm>
          <a:prstGeom prst="rect">
            <a:avLst/>
          </a:prstGeom>
          <a:noFill/>
        </p:spPr>
        <p:txBody>
          <a:bodyPr wrap="square" rtlCol="0">
            <a:spAutoFit/>
          </a:bodyPr>
          <a:lstStyle/>
          <a:p>
            <a:r>
              <a:rPr lang="en-US" dirty="0"/>
              <a:t>a</a:t>
            </a:r>
            <a:r>
              <a:rPr lang="en-US" dirty="0" smtClean="0"/>
              <a:t>re complex numbers</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43724328"/>
              </p:ext>
            </p:extLst>
          </p:nvPr>
        </p:nvGraphicFramePr>
        <p:xfrm>
          <a:off x="4405147" y="3352800"/>
          <a:ext cx="930442" cy="304800"/>
        </p:xfrm>
        <a:graphic>
          <a:graphicData uri="http://schemas.openxmlformats.org/presentationml/2006/ole">
            <mc:AlternateContent xmlns:mc="http://schemas.openxmlformats.org/markup-compatibility/2006">
              <mc:Choice xmlns:v="urn:schemas-microsoft-com:vml" Requires="v">
                <p:oleObj spid="_x0000_s5516" name="Equation" r:id="rId25" imgW="736560" imgH="241200" progId="Equation.DSMT4">
                  <p:embed/>
                </p:oleObj>
              </mc:Choice>
              <mc:Fallback>
                <p:oleObj name="Equation" r:id="rId25" imgW="736560" imgH="241200" progId="Equation.DSMT4">
                  <p:embed/>
                  <p:pic>
                    <p:nvPicPr>
                      <p:cNvPr id="0" name=""/>
                      <p:cNvPicPr/>
                      <p:nvPr/>
                    </p:nvPicPr>
                    <p:blipFill>
                      <a:blip r:embed="rId26"/>
                      <a:stretch>
                        <a:fillRect/>
                      </a:stretch>
                    </p:blipFill>
                    <p:spPr>
                      <a:xfrm>
                        <a:off x="4405147" y="3352800"/>
                        <a:ext cx="930442" cy="304800"/>
                      </a:xfrm>
                      <a:prstGeom prst="rect">
                        <a:avLst/>
                      </a:prstGeom>
                    </p:spPr>
                  </p:pic>
                </p:oleObj>
              </mc:Fallback>
            </mc:AlternateContent>
          </a:graphicData>
        </a:graphic>
      </p:graphicFrame>
      <p:sp>
        <p:nvSpPr>
          <p:cNvPr id="31"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14</a:t>
            </a:fld>
            <a:endParaRPr lang="en-US" dirty="0"/>
          </a:p>
        </p:txBody>
      </p:sp>
    </p:spTree>
    <p:extLst>
      <p:ext uri="{BB962C8B-B14F-4D97-AF65-F5344CB8AC3E}">
        <p14:creationId xmlns:p14="http://schemas.microsoft.com/office/powerpoint/2010/main" val="25272425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1" name="Picture 35" descr="C:\Users\Yuriy\Documents\Camtasia Studio\plane_wave2\plane_wave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438400"/>
            <a:ext cx="5936226" cy="2667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609600"/>
            <a:ext cx="8229600" cy="967605"/>
          </a:xfrm>
        </p:spPr>
        <p:txBody>
          <a:bodyPr/>
          <a:lstStyle/>
          <a:p>
            <a:r>
              <a:rPr lang="en-US" dirty="0" smtClean="0"/>
              <a:t>Equations or Pictures</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02112274"/>
              </p:ext>
            </p:extLst>
          </p:nvPr>
        </p:nvGraphicFramePr>
        <p:xfrm>
          <a:off x="3109913" y="1627188"/>
          <a:ext cx="2632075" cy="1420812"/>
        </p:xfrm>
        <a:graphic>
          <a:graphicData uri="http://schemas.openxmlformats.org/presentationml/2006/ole">
            <mc:AlternateContent xmlns:mc="http://schemas.openxmlformats.org/markup-compatibility/2006">
              <mc:Choice xmlns:v="urn:schemas-microsoft-com:vml" Requires="v">
                <p:oleObj spid="_x0000_s4271" name="Equation" r:id="rId4" imgW="2400120" imgH="1295280" progId="Equation.DSMT4">
                  <p:embed/>
                </p:oleObj>
              </mc:Choice>
              <mc:Fallback>
                <p:oleObj name="Equation" r:id="rId4" imgW="2400120" imgH="1295280" progId="Equation.DSMT4">
                  <p:embed/>
                  <p:pic>
                    <p:nvPicPr>
                      <p:cNvPr id="0" name=""/>
                      <p:cNvPicPr/>
                      <p:nvPr/>
                    </p:nvPicPr>
                    <p:blipFill>
                      <a:blip r:embed="rId5"/>
                      <a:stretch>
                        <a:fillRect/>
                      </a:stretch>
                    </p:blipFill>
                    <p:spPr>
                      <a:xfrm>
                        <a:off x="3109913" y="1627188"/>
                        <a:ext cx="2632075" cy="1420812"/>
                      </a:xfrm>
                      <a:prstGeom prst="rect">
                        <a:avLst/>
                      </a:prstGeom>
                    </p:spPr>
                  </p:pic>
                </p:oleObj>
              </mc:Fallback>
            </mc:AlternateContent>
          </a:graphicData>
        </a:graphic>
      </p:graphicFrame>
      <p:sp>
        <p:nvSpPr>
          <p:cNvPr id="8" name="TextBox 7"/>
          <p:cNvSpPr txBox="1"/>
          <p:nvPr/>
        </p:nvSpPr>
        <p:spPr>
          <a:xfrm>
            <a:off x="5486400" y="4459069"/>
            <a:ext cx="3352800" cy="646331"/>
          </a:xfrm>
          <a:prstGeom prst="rect">
            <a:avLst/>
          </a:prstGeom>
          <a:noFill/>
        </p:spPr>
        <p:txBody>
          <a:bodyPr wrap="square" rtlCol="0">
            <a:spAutoFit/>
          </a:bodyPr>
          <a:lstStyle/>
          <a:p>
            <a:r>
              <a:rPr lang="en-US" dirty="0" smtClean="0"/>
              <a:t>Which one do </a:t>
            </a:r>
            <a:r>
              <a:rPr lang="en-US" smtClean="0"/>
              <a:t>you understand?</a:t>
            </a:r>
          </a:p>
          <a:p>
            <a:r>
              <a:rPr lang="en-US" dirty="0" smtClean="0"/>
              <a:t>Which one will you remember?</a:t>
            </a:r>
            <a:endParaRPr lang="en-US" dirty="0"/>
          </a:p>
        </p:txBody>
      </p:sp>
      <p:sp>
        <p:nvSpPr>
          <p:cNvPr id="9" name="TextBox 8"/>
          <p:cNvSpPr txBox="1"/>
          <p:nvPr/>
        </p:nvSpPr>
        <p:spPr>
          <a:xfrm>
            <a:off x="609600" y="1752600"/>
            <a:ext cx="2101986" cy="369332"/>
          </a:xfrm>
          <a:prstGeom prst="rect">
            <a:avLst/>
          </a:prstGeom>
          <a:noFill/>
        </p:spPr>
        <p:txBody>
          <a:bodyPr wrap="none" rtlCol="0">
            <a:spAutoFit/>
          </a:bodyPr>
          <a:lstStyle/>
          <a:p>
            <a:r>
              <a:rPr lang="en-US" b="1" dirty="0" smtClean="0"/>
              <a:t>Plane wave solution</a:t>
            </a:r>
            <a:endParaRPr lang="en-US" b="1" dirty="0"/>
          </a:p>
        </p:txBody>
      </p:sp>
      <p:cxnSp>
        <p:nvCxnSpPr>
          <p:cNvPr id="11" name="Straight Arrow Connector 10"/>
          <p:cNvCxnSpPr/>
          <p:nvPr/>
        </p:nvCxnSpPr>
        <p:spPr>
          <a:xfrm flipV="1">
            <a:off x="1600200" y="2733674"/>
            <a:ext cx="6477000" cy="19907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15" name="Object 14"/>
          <p:cNvGraphicFramePr>
            <a:graphicFrameLocks noChangeAspect="1"/>
          </p:cNvGraphicFramePr>
          <p:nvPr>
            <p:extLst>
              <p:ext uri="{D42A27DB-BD31-4B8C-83A1-F6EECF244321}">
                <p14:modId xmlns:p14="http://schemas.microsoft.com/office/powerpoint/2010/main" val="2980839740"/>
              </p:ext>
            </p:extLst>
          </p:nvPr>
        </p:nvGraphicFramePr>
        <p:xfrm>
          <a:off x="7594600" y="2222500"/>
          <a:ext cx="279400" cy="406400"/>
        </p:xfrm>
        <a:graphic>
          <a:graphicData uri="http://schemas.openxmlformats.org/presentationml/2006/ole">
            <mc:AlternateContent xmlns:mc="http://schemas.openxmlformats.org/markup-compatibility/2006">
              <mc:Choice xmlns:v="urn:schemas-microsoft-com:vml" Requires="v">
                <p:oleObj spid="_x0000_s4272" name="Equation" r:id="rId6" imgW="139680" imgH="203040" progId="Equation.DSMT4">
                  <p:embed/>
                </p:oleObj>
              </mc:Choice>
              <mc:Fallback>
                <p:oleObj name="Equation" r:id="rId6" imgW="139680" imgH="203040" progId="Equation.DSMT4">
                  <p:embed/>
                  <p:pic>
                    <p:nvPicPr>
                      <p:cNvPr id="0" name=""/>
                      <p:cNvPicPr/>
                      <p:nvPr/>
                    </p:nvPicPr>
                    <p:blipFill>
                      <a:blip r:embed="rId7"/>
                      <a:stretch>
                        <a:fillRect/>
                      </a:stretch>
                    </p:blipFill>
                    <p:spPr>
                      <a:xfrm>
                        <a:off x="7594600" y="2222500"/>
                        <a:ext cx="279400" cy="4064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290950403"/>
              </p:ext>
            </p:extLst>
          </p:nvPr>
        </p:nvGraphicFramePr>
        <p:xfrm>
          <a:off x="656025" y="2914650"/>
          <a:ext cx="533232" cy="372960"/>
        </p:xfrm>
        <a:graphic>
          <a:graphicData uri="http://schemas.openxmlformats.org/presentationml/2006/ole">
            <mc:AlternateContent xmlns:mc="http://schemas.openxmlformats.org/markup-compatibility/2006">
              <mc:Choice xmlns:v="urn:schemas-microsoft-com:vml" Requires="v">
                <p:oleObj spid="_x0000_s4273" name="Equation" r:id="rId8" imgW="380880" imgH="266400" progId="Equation.DSMT4">
                  <p:embed/>
                </p:oleObj>
              </mc:Choice>
              <mc:Fallback>
                <p:oleObj name="Equation" r:id="rId8" imgW="380880" imgH="266400" progId="Equation.DSMT4">
                  <p:embed/>
                  <p:pic>
                    <p:nvPicPr>
                      <p:cNvPr id="0" name=""/>
                      <p:cNvPicPr/>
                      <p:nvPr/>
                    </p:nvPicPr>
                    <p:blipFill>
                      <a:blip r:embed="rId9"/>
                      <a:stretch>
                        <a:fillRect/>
                      </a:stretch>
                    </p:blipFill>
                    <p:spPr>
                      <a:xfrm>
                        <a:off x="656025" y="2914650"/>
                        <a:ext cx="533232" cy="37296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578424553"/>
              </p:ext>
            </p:extLst>
          </p:nvPr>
        </p:nvGraphicFramePr>
        <p:xfrm>
          <a:off x="638629" y="3810000"/>
          <a:ext cx="568512" cy="372960"/>
        </p:xfrm>
        <a:graphic>
          <a:graphicData uri="http://schemas.openxmlformats.org/presentationml/2006/ole">
            <mc:AlternateContent xmlns:mc="http://schemas.openxmlformats.org/markup-compatibility/2006">
              <mc:Choice xmlns:v="urn:schemas-microsoft-com:vml" Requires="v">
                <p:oleObj spid="_x0000_s4274" name="Equation" r:id="rId10" imgW="406080" imgH="266400" progId="Equation.DSMT4">
                  <p:embed/>
                </p:oleObj>
              </mc:Choice>
              <mc:Fallback>
                <p:oleObj name="Equation" r:id="rId10" imgW="406080" imgH="266400" progId="Equation.DSMT4">
                  <p:embed/>
                  <p:pic>
                    <p:nvPicPr>
                      <p:cNvPr id="0" name=""/>
                      <p:cNvPicPr/>
                      <p:nvPr/>
                    </p:nvPicPr>
                    <p:blipFill>
                      <a:blip r:embed="rId11"/>
                      <a:stretch>
                        <a:fillRect/>
                      </a:stretch>
                    </p:blipFill>
                    <p:spPr>
                      <a:xfrm>
                        <a:off x="638629" y="3810000"/>
                        <a:ext cx="568512" cy="372960"/>
                      </a:xfrm>
                      <a:prstGeom prst="rect">
                        <a:avLst/>
                      </a:prstGeom>
                    </p:spPr>
                  </p:pic>
                </p:oleObj>
              </mc:Fallback>
            </mc:AlternateContent>
          </a:graphicData>
        </a:graphic>
      </p:graphicFrame>
      <p:sp>
        <p:nvSpPr>
          <p:cNvPr id="10" name="TextBox 9"/>
          <p:cNvSpPr txBox="1"/>
          <p:nvPr/>
        </p:nvSpPr>
        <p:spPr>
          <a:xfrm>
            <a:off x="533400" y="5486400"/>
            <a:ext cx="8534400" cy="738664"/>
          </a:xfrm>
          <a:prstGeom prst="rect">
            <a:avLst/>
          </a:prstGeom>
          <a:noFill/>
        </p:spPr>
        <p:txBody>
          <a:bodyPr wrap="square" rtlCol="0">
            <a:spAutoFit/>
          </a:bodyPr>
          <a:lstStyle/>
          <a:p>
            <a:r>
              <a:rPr lang="en-US" sz="1400" dirty="0"/>
              <a:t>Richard Feynman: </a:t>
            </a:r>
            <a:r>
              <a:rPr lang="en-US" sz="1400" i="1" dirty="0"/>
              <a:t>Dirac said that to understand a physical problem means to be able to see the answer without solving equations. Maybe he exaggerated; maybe solving equations is experience you need to gain understanding. But until you do understand, you're just solving equations</a:t>
            </a:r>
            <a:r>
              <a:rPr lang="en-US" sz="1400" i="1" dirty="0" smtClean="0"/>
              <a:t>.</a:t>
            </a:r>
            <a:r>
              <a:rPr lang="en-US" sz="1400" dirty="0" smtClean="0"/>
              <a:t> - 1979</a:t>
            </a:r>
            <a:endParaRPr lang="en-US" sz="1400" dirty="0"/>
          </a:p>
        </p:txBody>
      </p:sp>
      <p:cxnSp>
        <p:nvCxnSpPr>
          <p:cNvPr id="4" name="Straight Arrow Connector 3"/>
          <p:cNvCxnSpPr/>
          <p:nvPr/>
        </p:nvCxnSpPr>
        <p:spPr>
          <a:xfrm flipV="1">
            <a:off x="2514600" y="3124200"/>
            <a:ext cx="1752600" cy="457200"/>
          </a:xfrm>
          <a:prstGeom prst="straightConnector1">
            <a:avLst/>
          </a:prstGeom>
          <a:ln w="15875">
            <a:solidFill>
              <a:schemeClr val="accent1">
                <a:alpha val="34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rot="20730188">
            <a:off x="2739745" y="3107817"/>
            <a:ext cx="1125855" cy="307777"/>
          </a:xfrm>
          <a:prstGeom prst="rect">
            <a:avLst/>
          </a:prstGeom>
          <a:noFill/>
        </p:spPr>
        <p:txBody>
          <a:bodyPr wrap="square" rtlCol="0">
            <a:spAutoFit/>
          </a:bodyPr>
          <a:lstStyle/>
          <a:p>
            <a:r>
              <a:rPr lang="en-US" sz="1400" dirty="0" smtClean="0"/>
              <a:t>wavelength</a:t>
            </a:r>
            <a:endParaRPr lang="en-US" sz="1400" dirty="0"/>
          </a:p>
        </p:txBody>
      </p:sp>
      <p:sp>
        <p:nvSpPr>
          <p:cNvPr id="14" name="TextBox 13"/>
          <p:cNvSpPr txBox="1"/>
          <p:nvPr/>
        </p:nvSpPr>
        <p:spPr>
          <a:xfrm>
            <a:off x="7513705" y="3360539"/>
            <a:ext cx="1173095" cy="307777"/>
          </a:xfrm>
          <a:prstGeom prst="rect">
            <a:avLst/>
          </a:prstGeom>
          <a:noFill/>
        </p:spPr>
        <p:txBody>
          <a:bodyPr wrap="square" rtlCol="0">
            <a:spAutoFit/>
          </a:bodyPr>
          <a:lstStyle/>
          <a:p>
            <a:r>
              <a:rPr lang="en-US" sz="1400" i="1" dirty="0" smtClean="0"/>
              <a:t>(animated)</a:t>
            </a:r>
            <a:endParaRPr lang="en-US" sz="1400" i="1" dirty="0"/>
          </a:p>
        </p:txBody>
      </p:sp>
      <p:sp>
        <p:nvSpPr>
          <p:cNvPr id="18"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15</a:t>
            </a:fld>
            <a:endParaRPr lang="en-US" dirty="0"/>
          </a:p>
        </p:txBody>
      </p:sp>
    </p:spTree>
    <p:extLst>
      <p:ext uri="{BB962C8B-B14F-4D97-AF65-F5344CB8AC3E}">
        <p14:creationId xmlns:p14="http://schemas.microsoft.com/office/powerpoint/2010/main" val="37731619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Field modeling technique:</a:t>
            </a:r>
            <a:br>
              <a:rPr lang="en-US" dirty="0" smtClean="0"/>
            </a:br>
            <a:r>
              <a:rPr lang="en-US" dirty="0" err="1" smtClean="0"/>
              <a:t>Trefftz</a:t>
            </a:r>
            <a:r>
              <a:rPr lang="en-US" dirty="0" smtClean="0"/>
              <a:t> Finite Elements</a:t>
            </a:r>
            <a:endParaRPr lang="en-US" dirty="0"/>
          </a:p>
        </p:txBody>
      </p:sp>
      <p:sp>
        <p:nvSpPr>
          <p:cNvPr id="4" name="Rectangle 3"/>
          <p:cNvSpPr/>
          <p:nvPr/>
        </p:nvSpPr>
        <p:spPr>
          <a:xfrm>
            <a:off x="457200" y="5235071"/>
            <a:ext cx="8077201" cy="1089529"/>
          </a:xfrm>
          <a:prstGeom prst="rect">
            <a:avLst/>
          </a:prstGeom>
        </p:spPr>
        <p:txBody>
          <a:bodyPr wrap="square">
            <a:spAutoFit/>
          </a:bodyPr>
          <a:lstStyle/>
          <a:p>
            <a:pPr>
              <a:spcBef>
                <a:spcPct val="20000"/>
              </a:spcBef>
              <a:buFontTx/>
              <a:buAutoNum type="arabicPeriod"/>
            </a:pPr>
            <a:r>
              <a:rPr lang="en-US" altLang="en-US" sz="1200" i="1" dirty="0" smtClean="0">
                <a:cs typeface="Times New Roman" pitchFamily="18" charset="0"/>
              </a:rPr>
              <a:t> V.V</a:t>
            </a:r>
            <a:r>
              <a:rPr lang="en-US" altLang="en-US" sz="1200" i="1" dirty="0">
                <a:cs typeface="Times New Roman" pitchFamily="18" charset="0"/>
              </a:rPr>
              <a:t>. </a:t>
            </a:r>
            <a:r>
              <a:rPr lang="en-US" altLang="en-US" sz="1200" i="1" dirty="0" err="1">
                <a:cs typeface="Times New Roman" pitchFamily="18" charset="0"/>
              </a:rPr>
              <a:t>Nikol’skii</a:t>
            </a:r>
            <a:r>
              <a:rPr lang="en-US" altLang="en-US" sz="1200" i="1" dirty="0">
                <a:cs typeface="Times New Roman" pitchFamily="18" charset="0"/>
              </a:rPr>
              <a:t>, T.I. </a:t>
            </a:r>
            <a:r>
              <a:rPr lang="en-US" altLang="en-US" sz="1200" i="1" dirty="0" err="1">
                <a:cs typeface="Times New Roman" pitchFamily="18" charset="0"/>
              </a:rPr>
              <a:t>Lavrova</a:t>
            </a:r>
            <a:r>
              <a:rPr lang="en-US" altLang="en-US" sz="1200" i="1" dirty="0">
                <a:cs typeface="Times New Roman" pitchFamily="18" charset="0"/>
              </a:rPr>
              <a:t>, “The method of minimum autonomous blocks and its application to waveguide diffraction problems,” Radio Engineering &amp; Electronic Physics, vol. 23, no. 2, p.1-10, 1978.</a:t>
            </a:r>
          </a:p>
          <a:p>
            <a:pPr>
              <a:spcBef>
                <a:spcPct val="20000"/>
              </a:spcBef>
              <a:buFontTx/>
              <a:buAutoNum type="arabicPeriod"/>
            </a:pPr>
            <a:r>
              <a:rPr lang="en-US" altLang="en-US" sz="1200" i="1" dirty="0" smtClean="0">
                <a:cs typeface="Times New Roman" pitchFamily="18" charset="0"/>
              </a:rPr>
              <a:t> V.V</a:t>
            </a:r>
            <a:r>
              <a:rPr lang="en-US" altLang="en-US" sz="1200" i="1" dirty="0">
                <a:cs typeface="Times New Roman" pitchFamily="18" charset="0"/>
              </a:rPr>
              <a:t>. </a:t>
            </a:r>
            <a:r>
              <a:rPr lang="en-US" altLang="en-US" sz="1200" i="1" dirty="0" err="1">
                <a:cs typeface="Times New Roman" pitchFamily="18" charset="0"/>
              </a:rPr>
              <a:t>Nikol’skii</a:t>
            </a:r>
            <a:r>
              <a:rPr lang="en-US" altLang="en-US" sz="1200" i="1" dirty="0">
                <a:cs typeface="Times New Roman" pitchFamily="18" charset="0"/>
              </a:rPr>
              <a:t>, T.I. </a:t>
            </a:r>
            <a:r>
              <a:rPr lang="en-US" altLang="en-US" sz="1200" i="1" dirty="0" err="1">
                <a:cs typeface="Times New Roman" pitchFamily="18" charset="0"/>
              </a:rPr>
              <a:t>Nikol’skaia</a:t>
            </a:r>
            <a:r>
              <a:rPr lang="en-US" altLang="en-US" sz="1200" i="1" dirty="0">
                <a:cs typeface="Times New Roman" pitchFamily="18" charset="0"/>
              </a:rPr>
              <a:t>, </a:t>
            </a:r>
            <a:r>
              <a:rPr lang="en-US" altLang="en-US" sz="1200" i="1" dirty="0" err="1">
                <a:cs typeface="Times New Roman" pitchFamily="18" charset="0"/>
              </a:rPr>
              <a:t>Decompositional</a:t>
            </a:r>
            <a:r>
              <a:rPr lang="en-US" altLang="en-US" sz="1200" i="1" dirty="0">
                <a:cs typeface="Times New Roman" pitchFamily="18" charset="0"/>
              </a:rPr>
              <a:t> approach to electromagnetic problems. Moscow: </a:t>
            </a:r>
            <a:r>
              <a:rPr lang="en-US" altLang="en-US" sz="1200" i="1" dirty="0" err="1">
                <a:cs typeface="Times New Roman" pitchFamily="18" charset="0"/>
              </a:rPr>
              <a:t>Nauka</a:t>
            </a:r>
            <a:r>
              <a:rPr lang="en-US" altLang="en-US" sz="1200" i="1" dirty="0">
                <a:cs typeface="Times New Roman" pitchFamily="18" charset="0"/>
              </a:rPr>
              <a:t>, 1983 (in Russian).</a:t>
            </a:r>
          </a:p>
          <a:p>
            <a:pPr>
              <a:spcBef>
                <a:spcPct val="20000"/>
              </a:spcBef>
              <a:buFontTx/>
              <a:buAutoNum type="arabicPeriod"/>
            </a:pPr>
            <a:r>
              <a:rPr lang="en-US" altLang="en-US" sz="1200" i="1" dirty="0" smtClean="0">
                <a:cs typeface="Times New Roman" pitchFamily="18" charset="0"/>
              </a:rPr>
              <a:t> Y.O</a:t>
            </a:r>
            <a:r>
              <a:rPr lang="en-US" altLang="en-US" sz="1200" i="1" dirty="0">
                <a:cs typeface="Times New Roman" pitchFamily="18" charset="0"/>
              </a:rPr>
              <a:t>. Shlepnev, </a:t>
            </a:r>
            <a:r>
              <a:rPr lang="en-US" altLang="en-US" sz="1200" i="1" dirty="0" err="1">
                <a:cs typeface="Times New Roman" pitchFamily="18" charset="0"/>
              </a:rPr>
              <a:t>Trefftz</a:t>
            </a:r>
            <a:r>
              <a:rPr lang="en-US" altLang="en-US" sz="1200" i="1" dirty="0">
                <a:cs typeface="Times New Roman" pitchFamily="18" charset="0"/>
              </a:rPr>
              <a:t> finite elements for electromagnetics. - IEEE Trans. on Microwave Theory and Techniques, vol. MTT-50, pp. 1328-1339, May, 2002. </a:t>
            </a:r>
            <a:endParaRPr lang="en-US" sz="1200" i="1" dirty="0"/>
          </a:p>
        </p:txBody>
      </p:sp>
      <p:graphicFrame>
        <p:nvGraphicFramePr>
          <p:cNvPr id="5" name="Object 4"/>
          <p:cNvGraphicFramePr>
            <a:graphicFrameLocks noChangeAspect="1"/>
          </p:cNvGraphicFramePr>
          <p:nvPr>
            <p:extLst>
              <p:ext uri="{D42A27DB-BD31-4B8C-83A1-F6EECF244321}">
                <p14:modId xmlns:p14="http://schemas.microsoft.com/office/powerpoint/2010/main" val="2151632466"/>
              </p:ext>
            </p:extLst>
          </p:nvPr>
        </p:nvGraphicFramePr>
        <p:xfrm>
          <a:off x="304800" y="1828800"/>
          <a:ext cx="2743200" cy="1987037"/>
        </p:xfrm>
        <a:graphic>
          <a:graphicData uri="http://schemas.openxmlformats.org/presentationml/2006/ole">
            <mc:AlternateContent xmlns:mc="http://schemas.openxmlformats.org/markup-compatibility/2006">
              <mc:Choice xmlns:v="urn:schemas-microsoft-com:vml" Requires="v">
                <p:oleObj spid="_x0000_s33841" name="VISIO" r:id="rId3" imgW="5395784" imgH="3937686" progId="Visio.Drawing.6">
                  <p:embed/>
                </p:oleObj>
              </mc:Choice>
              <mc:Fallback>
                <p:oleObj name="VISIO" r:id="rId3" imgW="5395784" imgH="3937686" progId="Visio.Drawing.6">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828800"/>
                        <a:ext cx="2743200" cy="1987037"/>
                      </a:xfrm>
                      <a:prstGeom prst="rect">
                        <a:avLst/>
                      </a:prstGeom>
                      <a:noFill/>
                      <a:ln>
                        <a:noFill/>
                      </a:ln>
                      <a:effectLst/>
                    </p:spPr>
                  </p:pic>
                </p:oleObj>
              </mc:Fallback>
            </mc:AlternateContent>
          </a:graphicData>
        </a:graphic>
      </p:graphicFrame>
      <p:sp>
        <p:nvSpPr>
          <p:cNvPr id="8" name="Down Arrow 7"/>
          <p:cNvSpPr/>
          <p:nvPr/>
        </p:nvSpPr>
        <p:spPr>
          <a:xfrm>
            <a:off x="4419600" y="3360029"/>
            <a:ext cx="381000" cy="37377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876800" y="3352800"/>
            <a:ext cx="2590800" cy="338554"/>
          </a:xfrm>
          <a:prstGeom prst="rect">
            <a:avLst/>
          </a:prstGeom>
          <a:noFill/>
        </p:spPr>
        <p:txBody>
          <a:bodyPr wrap="square" rtlCol="0">
            <a:spAutoFit/>
          </a:bodyPr>
          <a:lstStyle/>
          <a:p>
            <a:r>
              <a:rPr lang="en-US" sz="1600" dirty="0" smtClean="0"/>
              <a:t>Projection on boundaries</a:t>
            </a:r>
            <a:endParaRPr lang="en-US" sz="1600" dirty="0"/>
          </a:p>
        </p:txBody>
      </p:sp>
      <p:graphicFrame>
        <p:nvGraphicFramePr>
          <p:cNvPr id="10" name="Object 9"/>
          <p:cNvGraphicFramePr>
            <a:graphicFrameLocks noChangeAspect="1"/>
          </p:cNvGraphicFramePr>
          <p:nvPr>
            <p:extLst>
              <p:ext uri="{D42A27DB-BD31-4B8C-83A1-F6EECF244321}">
                <p14:modId xmlns:p14="http://schemas.microsoft.com/office/powerpoint/2010/main" val="2645744745"/>
              </p:ext>
            </p:extLst>
          </p:nvPr>
        </p:nvGraphicFramePr>
        <p:xfrm>
          <a:off x="3708400" y="3695700"/>
          <a:ext cx="1676400" cy="508000"/>
        </p:xfrm>
        <a:graphic>
          <a:graphicData uri="http://schemas.openxmlformats.org/presentationml/2006/ole">
            <mc:AlternateContent xmlns:mc="http://schemas.openxmlformats.org/markup-compatibility/2006">
              <mc:Choice xmlns:v="urn:schemas-microsoft-com:vml" Requires="v">
                <p:oleObj spid="_x0000_s33842" name="Equation" r:id="rId5" imgW="838080" imgH="253800" progId="Equation.DSMT4">
                  <p:embed/>
                </p:oleObj>
              </mc:Choice>
              <mc:Fallback>
                <p:oleObj name="Equation" r:id="rId5" imgW="838080" imgH="253800" progId="Equation.DSMT4">
                  <p:embed/>
                  <p:pic>
                    <p:nvPicPr>
                      <p:cNvPr id="0" name=""/>
                      <p:cNvPicPr/>
                      <p:nvPr/>
                    </p:nvPicPr>
                    <p:blipFill>
                      <a:blip r:embed="rId6"/>
                      <a:stretch>
                        <a:fillRect/>
                      </a:stretch>
                    </p:blipFill>
                    <p:spPr>
                      <a:xfrm>
                        <a:off x="3708400" y="3695700"/>
                        <a:ext cx="1676400" cy="5080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986872510"/>
              </p:ext>
            </p:extLst>
          </p:nvPr>
        </p:nvGraphicFramePr>
        <p:xfrm>
          <a:off x="4013200" y="4572000"/>
          <a:ext cx="1295400" cy="508000"/>
        </p:xfrm>
        <a:graphic>
          <a:graphicData uri="http://schemas.openxmlformats.org/presentationml/2006/ole">
            <mc:AlternateContent xmlns:mc="http://schemas.openxmlformats.org/markup-compatibility/2006">
              <mc:Choice xmlns:v="urn:schemas-microsoft-com:vml" Requires="v">
                <p:oleObj spid="_x0000_s33843" name="Equation" r:id="rId7" imgW="647640" imgH="253800" progId="Equation.DSMT4">
                  <p:embed/>
                </p:oleObj>
              </mc:Choice>
              <mc:Fallback>
                <p:oleObj name="Equation" r:id="rId7" imgW="647640" imgH="253800" progId="Equation.DSMT4">
                  <p:embed/>
                  <p:pic>
                    <p:nvPicPr>
                      <p:cNvPr id="0" name="Object 9"/>
                      <p:cNvPicPr>
                        <a:picLocks noChangeAspect="1" noChangeArrowheads="1"/>
                      </p:cNvPicPr>
                      <p:nvPr/>
                    </p:nvPicPr>
                    <p:blipFill>
                      <a:blip r:embed="rId8"/>
                      <a:srcRect/>
                      <a:stretch>
                        <a:fillRect/>
                      </a:stretch>
                    </p:blipFill>
                    <p:spPr bwMode="auto">
                      <a:xfrm>
                        <a:off x="4013200" y="4572000"/>
                        <a:ext cx="1295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extBox 11"/>
          <p:cNvSpPr txBox="1"/>
          <p:nvPr/>
        </p:nvSpPr>
        <p:spPr>
          <a:xfrm>
            <a:off x="5638800" y="3776246"/>
            <a:ext cx="3429000" cy="338554"/>
          </a:xfrm>
          <a:prstGeom prst="rect">
            <a:avLst/>
          </a:prstGeom>
          <a:noFill/>
        </p:spPr>
        <p:txBody>
          <a:bodyPr wrap="square" rtlCol="0">
            <a:spAutoFit/>
          </a:bodyPr>
          <a:lstStyle/>
          <a:p>
            <a:r>
              <a:rPr lang="en-US" sz="1600" dirty="0" smtClean="0"/>
              <a:t>S-parameters of </a:t>
            </a:r>
            <a:r>
              <a:rPr lang="en-US" sz="1600" dirty="0" err="1" smtClean="0"/>
              <a:t>Trefftz</a:t>
            </a:r>
            <a:r>
              <a:rPr lang="en-US" sz="1600" dirty="0" smtClean="0"/>
              <a:t> element</a:t>
            </a:r>
            <a:endParaRPr lang="en-US" sz="1600" dirty="0"/>
          </a:p>
        </p:txBody>
      </p:sp>
      <p:graphicFrame>
        <p:nvGraphicFramePr>
          <p:cNvPr id="13" name="Object 12"/>
          <p:cNvGraphicFramePr>
            <a:graphicFrameLocks noChangeAspect="1"/>
          </p:cNvGraphicFramePr>
          <p:nvPr>
            <p:extLst>
              <p:ext uri="{D42A27DB-BD31-4B8C-83A1-F6EECF244321}">
                <p14:modId xmlns:p14="http://schemas.microsoft.com/office/powerpoint/2010/main" val="1488127258"/>
              </p:ext>
            </p:extLst>
          </p:nvPr>
        </p:nvGraphicFramePr>
        <p:xfrm>
          <a:off x="3124200" y="2343150"/>
          <a:ext cx="4876800" cy="1074029"/>
        </p:xfrm>
        <a:graphic>
          <a:graphicData uri="http://schemas.openxmlformats.org/presentationml/2006/ole">
            <mc:AlternateContent xmlns:mc="http://schemas.openxmlformats.org/markup-compatibility/2006">
              <mc:Choice xmlns:v="urn:schemas-microsoft-com:vml" Requires="v">
                <p:oleObj spid="_x0000_s33844" name="Equation" r:id="rId9" imgW="4546440" imgH="1015920" progId="Equation.DSMT4">
                  <p:embed/>
                </p:oleObj>
              </mc:Choice>
              <mc:Fallback>
                <p:oleObj name="Equation" r:id="rId9" imgW="4546440" imgH="1015920" progId="Equation.DSMT4">
                  <p:embed/>
                  <p:pic>
                    <p:nvPicPr>
                      <p:cNvPr id="0" name=""/>
                      <p:cNvPicPr>
                        <a:picLocks noChangeAspect="1" noChangeArrowheads="1"/>
                      </p:cNvPicPr>
                      <p:nvPr/>
                    </p:nvPicPr>
                    <p:blipFill>
                      <a:blip r:embed="rId10"/>
                      <a:srcRect/>
                      <a:stretch>
                        <a:fillRect/>
                      </a:stretch>
                    </p:blipFill>
                    <p:spPr bwMode="auto">
                      <a:xfrm>
                        <a:off x="3124200" y="2343150"/>
                        <a:ext cx="4876800" cy="1074029"/>
                      </a:xfrm>
                      <a:prstGeom prst="rect">
                        <a:avLst/>
                      </a:prstGeom>
                      <a:noFill/>
                      <a:ln>
                        <a:noFill/>
                      </a:ln>
                    </p:spPr>
                  </p:pic>
                </p:oleObj>
              </mc:Fallback>
            </mc:AlternateContent>
          </a:graphicData>
        </a:graphic>
      </p:graphicFrame>
      <p:sp>
        <p:nvSpPr>
          <p:cNvPr id="14" name="TextBox 13"/>
          <p:cNvSpPr txBox="1"/>
          <p:nvPr/>
        </p:nvSpPr>
        <p:spPr>
          <a:xfrm>
            <a:off x="2819400" y="1981200"/>
            <a:ext cx="6096000" cy="338554"/>
          </a:xfrm>
          <a:prstGeom prst="rect">
            <a:avLst/>
          </a:prstGeom>
          <a:noFill/>
        </p:spPr>
        <p:txBody>
          <a:bodyPr wrap="square" rtlCol="0">
            <a:spAutoFit/>
          </a:bodyPr>
          <a:lstStyle/>
          <a:p>
            <a:r>
              <a:rPr lang="en-US" sz="1600" dirty="0" smtClean="0"/>
              <a:t>Element interior fields (exact solution of Maxwell’s equations): </a:t>
            </a:r>
            <a:endParaRPr lang="en-US" sz="1600" dirty="0"/>
          </a:p>
        </p:txBody>
      </p:sp>
      <p:sp>
        <p:nvSpPr>
          <p:cNvPr id="17" name="Rectangle 16"/>
          <p:cNvSpPr/>
          <p:nvPr/>
        </p:nvSpPr>
        <p:spPr>
          <a:xfrm>
            <a:off x="2057400" y="4495800"/>
            <a:ext cx="914400" cy="533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8" name="Straight Connector 17"/>
          <p:cNvCxnSpPr/>
          <p:nvPr/>
        </p:nvCxnSpPr>
        <p:spPr>
          <a:xfrm flipH="1">
            <a:off x="1828800" y="4648200"/>
            <a:ext cx="457200" cy="0"/>
          </a:xfrm>
          <a:prstGeom prst="line">
            <a:avLst/>
          </a:prstGeom>
          <a:ln w="50800">
            <a:solidFill>
              <a:schemeClr val="tx1"/>
            </a:solidFill>
            <a:tailEnd type="ova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1828800" y="4876800"/>
            <a:ext cx="457200" cy="0"/>
          </a:xfrm>
          <a:prstGeom prst="line">
            <a:avLst/>
          </a:prstGeom>
          <a:ln w="50800">
            <a:solidFill>
              <a:schemeClr val="tx1"/>
            </a:solidFill>
            <a:tailEnd type="ova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743200" y="4657724"/>
            <a:ext cx="457200" cy="4762"/>
          </a:xfrm>
          <a:prstGeom prst="line">
            <a:avLst/>
          </a:prstGeom>
          <a:ln w="50800">
            <a:solidFill>
              <a:schemeClr val="tx1"/>
            </a:solidFill>
            <a:tailEnd type="ova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743200" y="4876800"/>
            <a:ext cx="457200" cy="4762"/>
          </a:xfrm>
          <a:prstGeom prst="line">
            <a:avLst/>
          </a:prstGeom>
          <a:ln w="50800">
            <a:solidFill>
              <a:schemeClr val="tx1"/>
            </a:solidFill>
            <a:tailEnd type="ova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238378" y="4495800"/>
            <a:ext cx="823911" cy="523220"/>
          </a:xfrm>
          <a:prstGeom prst="rect">
            <a:avLst/>
          </a:prstGeom>
          <a:noFill/>
        </p:spPr>
        <p:txBody>
          <a:bodyPr wrap="square" rtlCol="0">
            <a:spAutoFit/>
          </a:bodyPr>
          <a:lstStyle/>
          <a:p>
            <a:r>
              <a:rPr lang="en-US" sz="2800" dirty="0" smtClean="0">
                <a:solidFill>
                  <a:schemeClr val="bg1"/>
                </a:solidFill>
              </a:rPr>
              <a:t>[</a:t>
            </a:r>
            <a:r>
              <a:rPr lang="en-US" sz="2800" i="1" dirty="0" smtClean="0">
                <a:solidFill>
                  <a:schemeClr val="bg1"/>
                </a:solidFill>
              </a:rPr>
              <a:t>S</a:t>
            </a:r>
            <a:r>
              <a:rPr lang="en-US" sz="2800" dirty="0" smtClean="0">
                <a:solidFill>
                  <a:schemeClr val="bg1"/>
                </a:solidFill>
              </a:rPr>
              <a:t>]</a:t>
            </a:r>
            <a:endParaRPr lang="en-US" sz="2800" dirty="0">
              <a:solidFill>
                <a:schemeClr val="bg1"/>
              </a:solidFill>
            </a:endParaRPr>
          </a:p>
        </p:txBody>
      </p:sp>
      <p:sp>
        <p:nvSpPr>
          <p:cNvPr id="23" name="TextBox 22"/>
          <p:cNvSpPr txBox="1"/>
          <p:nvPr/>
        </p:nvSpPr>
        <p:spPr>
          <a:xfrm>
            <a:off x="5410200" y="4690646"/>
            <a:ext cx="3429000" cy="338554"/>
          </a:xfrm>
          <a:prstGeom prst="rect">
            <a:avLst/>
          </a:prstGeom>
          <a:noFill/>
        </p:spPr>
        <p:txBody>
          <a:bodyPr wrap="square" rtlCol="0">
            <a:spAutoFit/>
          </a:bodyPr>
          <a:lstStyle/>
          <a:p>
            <a:r>
              <a:rPr lang="en-US" sz="1600" dirty="0" smtClean="0"/>
              <a:t>S-parameters of structure</a:t>
            </a:r>
            <a:endParaRPr lang="en-US" sz="1600" dirty="0"/>
          </a:p>
        </p:txBody>
      </p:sp>
      <p:sp>
        <p:nvSpPr>
          <p:cNvPr id="24" name="Down Arrow 23"/>
          <p:cNvSpPr/>
          <p:nvPr/>
        </p:nvSpPr>
        <p:spPr>
          <a:xfrm>
            <a:off x="4495800" y="4191000"/>
            <a:ext cx="381000" cy="37377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16</a:t>
            </a:fld>
            <a:endParaRPr lang="en-US" dirty="0"/>
          </a:p>
        </p:txBody>
      </p:sp>
    </p:spTree>
    <p:extLst>
      <p:ext uri="{BB962C8B-B14F-4D97-AF65-F5344CB8AC3E}">
        <p14:creationId xmlns:p14="http://schemas.microsoft.com/office/powerpoint/2010/main" val="15747420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Fields and currents in strip line</a:t>
            </a:r>
            <a:endParaRPr lang="en-US"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000" y="1828800"/>
            <a:ext cx="3319463" cy="1589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274" y="3581400"/>
            <a:ext cx="4772526"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867400" y="4456093"/>
            <a:ext cx="2912268" cy="954107"/>
          </a:xfrm>
          <a:prstGeom prst="rect">
            <a:avLst/>
          </a:prstGeom>
          <a:noFill/>
        </p:spPr>
        <p:txBody>
          <a:bodyPr wrap="square" rtlCol="0">
            <a:spAutoFit/>
          </a:bodyPr>
          <a:lstStyle/>
          <a:p>
            <a:r>
              <a:rPr lang="en-US" sz="1400" i="1" dirty="0" smtClean="0"/>
              <a:t>Modal and RLGC(f) parameters are extracted from the analysis of small segment in Simbeor for analysis of traces with arbitrary length</a:t>
            </a:r>
            <a:endParaRPr lang="en-US" sz="1400" i="1" dirty="0"/>
          </a:p>
        </p:txBody>
      </p:sp>
      <p:sp>
        <p:nvSpPr>
          <p:cNvPr id="7" name="TextBox 6"/>
          <p:cNvSpPr txBox="1"/>
          <p:nvPr/>
        </p:nvSpPr>
        <p:spPr>
          <a:xfrm>
            <a:off x="4876800" y="2373868"/>
            <a:ext cx="1600200" cy="369332"/>
          </a:xfrm>
          <a:prstGeom prst="rect">
            <a:avLst/>
          </a:prstGeom>
          <a:noFill/>
        </p:spPr>
        <p:txBody>
          <a:bodyPr wrap="square" rtlCol="0">
            <a:spAutoFit/>
          </a:bodyPr>
          <a:lstStyle/>
          <a:p>
            <a:r>
              <a:rPr lang="en-US" dirty="0" smtClean="0"/>
              <a:t>1 V, 50 Ohm</a:t>
            </a:r>
            <a:endParaRPr lang="en-US" dirty="0"/>
          </a:p>
        </p:txBody>
      </p:sp>
      <p:cxnSp>
        <p:nvCxnSpPr>
          <p:cNvPr id="14" name="Straight Connector 13"/>
          <p:cNvCxnSpPr/>
          <p:nvPr/>
        </p:nvCxnSpPr>
        <p:spPr>
          <a:xfrm>
            <a:off x="6243637" y="2852397"/>
            <a:ext cx="1143000" cy="0"/>
          </a:xfrm>
          <a:prstGeom prst="line">
            <a:avLst/>
          </a:prstGeom>
          <a:ln>
            <a:solidFill>
              <a:srgbClr val="FF0000"/>
            </a:solidFill>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248400" y="3124200"/>
            <a:ext cx="1143000" cy="0"/>
          </a:xfrm>
          <a:prstGeom prst="line">
            <a:avLst/>
          </a:prstGeom>
          <a:ln>
            <a:solidFill>
              <a:srgbClr val="FF0000"/>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5676900" y="2781296"/>
            <a:ext cx="266700" cy="152400"/>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a:endCxn id="17" idx="3"/>
          </p:cNvCxnSpPr>
          <p:nvPr/>
        </p:nvCxnSpPr>
        <p:spPr>
          <a:xfrm flipH="1">
            <a:off x="5943600" y="2857496"/>
            <a:ext cx="300037" cy="0"/>
          </a:xfrm>
          <a:prstGeom prst="line">
            <a:avLst/>
          </a:prstGeom>
          <a:ln w="12700"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17" idx="1"/>
          </p:cNvCxnSpPr>
          <p:nvPr/>
        </p:nvCxnSpPr>
        <p:spPr>
          <a:xfrm flipH="1">
            <a:off x="5486400" y="2857496"/>
            <a:ext cx="190500" cy="0"/>
          </a:xfrm>
          <a:prstGeom prst="line">
            <a:avLst/>
          </a:prstGeom>
          <a:ln w="12700" cap="rnd">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5181600" y="2707485"/>
            <a:ext cx="304800" cy="304800"/>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a:stCxn id="24" idx="2"/>
          </p:cNvCxnSpPr>
          <p:nvPr/>
        </p:nvCxnSpPr>
        <p:spPr>
          <a:xfrm flipH="1">
            <a:off x="4953000" y="2859885"/>
            <a:ext cx="228600" cy="0"/>
          </a:xfrm>
          <a:prstGeom prst="line">
            <a:avLst/>
          </a:prstGeom>
          <a:ln w="12700"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953000" y="2857496"/>
            <a:ext cx="0" cy="266704"/>
          </a:xfrm>
          <a:prstGeom prst="line">
            <a:avLst/>
          </a:prstGeom>
          <a:ln w="12700"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4953000" y="3124200"/>
            <a:ext cx="1295400" cy="0"/>
          </a:xfrm>
          <a:prstGeom prst="line">
            <a:avLst/>
          </a:prstGeom>
          <a:ln w="12700" cap="rnd">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7705728" y="2767010"/>
            <a:ext cx="266700" cy="152400"/>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Connector 39"/>
          <p:cNvCxnSpPr/>
          <p:nvPr/>
        </p:nvCxnSpPr>
        <p:spPr>
          <a:xfrm flipH="1">
            <a:off x="7391400" y="2847972"/>
            <a:ext cx="300037" cy="0"/>
          </a:xfrm>
          <a:prstGeom prst="line">
            <a:avLst/>
          </a:prstGeom>
          <a:ln w="12700"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7391400" y="3124200"/>
            <a:ext cx="897733" cy="0"/>
          </a:xfrm>
          <a:prstGeom prst="line">
            <a:avLst/>
          </a:prstGeom>
          <a:ln w="12700"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a:off x="7979572" y="2838448"/>
            <a:ext cx="300037" cy="0"/>
          </a:xfrm>
          <a:prstGeom prst="line">
            <a:avLst/>
          </a:prstGeom>
          <a:ln w="12700"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8289133" y="2836067"/>
            <a:ext cx="0" cy="288133"/>
          </a:xfrm>
          <a:prstGeom prst="line">
            <a:avLst/>
          </a:prstGeom>
          <a:ln w="12700" cap="rnd">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7543800" y="2362200"/>
            <a:ext cx="1066800" cy="369332"/>
          </a:xfrm>
          <a:prstGeom prst="rect">
            <a:avLst/>
          </a:prstGeom>
          <a:noFill/>
        </p:spPr>
        <p:txBody>
          <a:bodyPr wrap="square" rtlCol="0">
            <a:spAutoFit/>
          </a:bodyPr>
          <a:lstStyle/>
          <a:p>
            <a:r>
              <a:rPr lang="en-US" dirty="0" smtClean="0"/>
              <a:t>50 Ohm</a:t>
            </a:r>
            <a:endParaRPr lang="en-US" dirty="0"/>
          </a:p>
        </p:txBody>
      </p:sp>
      <p:sp>
        <p:nvSpPr>
          <p:cNvPr id="42" name="TextBox 41"/>
          <p:cNvSpPr txBox="1"/>
          <p:nvPr/>
        </p:nvSpPr>
        <p:spPr>
          <a:xfrm>
            <a:off x="914400" y="1828800"/>
            <a:ext cx="3124200" cy="338554"/>
          </a:xfrm>
          <a:prstGeom prst="rect">
            <a:avLst/>
          </a:prstGeom>
          <a:noFill/>
        </p:spPr>
        <p:txBody>
          <a:bodyPr wrap="square" rtlCol="0">
            <a:spAutoFit/>
          </a:bodyPr>
          <a:lstStyle/>
          <a:p>
            <a:r>
              <a:rPr lang="en-US" sz="1600" dirty="0" smtClean="0"/>
              <a:t>Strip 1.2 mil thick, 7 mil wide</a:t>
            </a:r>
            <a:endParaRPr lang="en-US" sz="1600" dirty="0"/>
          </a:p>
        </p:txBody>
      </p:sp>
      <p:sp>
        <p:nvSpPr>
          <p:cNvPr id="43" name="TextBox 42"/>
          <p:cNvSpPr txBox="1"/>
          <p:nvPr/>
        </p:nvSpPr>
        <p:spPr>
          <a:xfrm>
            <a:off x="6324600" y="2450068"/>
            <a:ext cx="1219200" cy="369332"/>
          </a:xfrm>
          <a:prstGeom prst="rect">
            <a:avLst/>
          </a:prstGeom>
          <a:noFill/>
        </p:spPr>
        <p:txBody>
          <a:bodyPr wrap="square" rtlCol="0">
            <a:spAutoFit/>
          </a:bodyPr>
          <a:lstStyle/>
          <a:p>
            <a:r>
              <a:rPr lang="en-US" dirty="0" smtClean="0"/>
              <a:t>~50 Ohm</a:t>
            </a:r>
            <a:endParaRPr lang="en-US" dirty="0"/>
          </a:p>
        </p:txBody>
      </p:sp>
      <p:sp>
        <p:nvSpPr>
          <p:cNvPr id="46" name="TextBox 45"/>
          <p:cNvSpPr txBox="1"/>
          <p:nvPr/>
        </p:nvSpPr>
        <p:spPr>
          <a:xfrm>
            <a:off x="6172200" y="3276600"/>
            <a:ext cx="2057400" cy="646331"/>
          </a:xfrm>
          <a:prstGeom prst="rect">
            <a:avLst/>
          </a:prstGeom>
          <a:noFill/>
        </p:spPr>
        <p:txBody>
          <a:bodyPr wrap="square" rtlCol="0">
            <a:spAutoFit/>
          </a:bodyPr>
          <a:lstStyle/>
          <a:p>
            <a:r>
              <a:rPr lang="en-US" dirty="0" err="1" smtClean="0"/>
              <a:t>Vpeak</a:t>
            </a:r>
            <a:r>
              <a:rPr lang="en-US" dirty="0" smtClean="0"/>
              <a:t> ~ 0.5 V</a:t>
            </a:r>
          </a:p>
          <a:p>
            <a:r>
              <a:rPr lang="en-US" dirty="0" err="1" smtClean="0"/>
              <a:t>Ipeak</a:t>
            </a:r>
            <a:r>
              <a:rPr lang="en-US" dirty="0" smtClean="0"/>
              <a:t> ~ 0.01 A</a:t>
            </a:r>
          </a:p>
        </p:txBody>
      </p:sp>
      <p:sp>
        <p:nvSpPr>
          <p:cNvPr id="47" name="Right Arrow 46"/>
          <p:cNvSpPr/>
          <p:nvPr/>
        </p:nvSpPr>
        <p:spPr>
          <a:xfrm rot="20309000">
            <a:off x="1896073" y="4838699"/>
            <a:ext cx="381000" cy="381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1266822" y="2283023"/>
            <a:ext cx="2466978" cy="307777"/>
          </a:xfrm>
          <a:prstGeom prst="rect">
            <a:avLst/>
          </a:prstGeom>
          <a:noFill/>
        </p:spPr>
        <p:txBody>
          <a:bodyPr wrap="square" rtlCol="0">
            <a:spAutoFit/>
          </a:bodyPr>
          <a:lstStyle/>
          <a:p>
            <a:r>
              <a:rPr lang="en-US" sz="1400" dirty="0" err="1" smtClean="0"/>
              <a:t>Dk</a:t>
            </a:r>
            <a:r>
              <a:rPr lang="en-US" sz="1400" dirty="0" smtClean="0"/>
              <a:t>=3.76, LT = 0.006 @ 1 GHz</a:t>
            </a:r>
            <a:endParaRPr lang="en-US" sz="1400" dirty="0"/>
          </a:p>
        </p:txBody>
      </p:sp>
      <p:sp>
        <p:nvSpPr>
          <p:cNvPr id="55" name="TextBox 54"/>
          <p:cNvSpPr txBox="1"/>
          <p:nvPr/>
        </p:nvSpPr>
        <p:spPr>
          <a:xfrm>
            <a:off x="990600" y="2633246"/>
            <a:ext cx="3124200" cy="307777"/>
          </a:xfrm>
          <a:prstGeom prst="rect">
            <a:avLst/>
          </a:prstGeom>
          <a:noFill/>
        </p:spPr>
        <p:txBody>
          <a:bodyPr wrap="square" rtlCol="0">
            <a:spAutoFit/>
          </a:bodyPr>
          <a:lstStyle/>
          <a:p>
            <a:r>
              <a:rPr lang="en-US" sz="1400" dirty="0" smtClean="0"/>
              <a:t>Planes 0.77 mil thick, 17.2 mil apart</a:t>
            </a:r>
            <a:endParaRPr lang="en-US" sz="1400" dirty="0"/>
          </a:p>
        </p:txBody>
      </p:sp>
      <p:sp>
        <p:nvSpPr>
          <p:cNvPr id="57" name="TextBox 56"/>
          <p:cNvSpPr txBox="1"/>
          <p:nvPr/>
        </p:nvSpPr>
        <p:spPr>
          <a:xfrm>
            <a:off x="609600" y="4888468"/>
            <a:ext cx="1600200" cy="369332"/>
          </a:xfrm>
          <a:prstGeom prst="rect">
            <a:avLst/>
          </a:prstGeom>
          <a:noFill/>
        </p:spPr>
        <p:txBody>
          <a:bodyPr wrap="square" rtlCol="0">
            <a:spAutoFit/>
          </a:bodyPr>
          <a:lstStyle/>
          <a:p>
            <a:r>
              <a:rPr lang="en-US" dirty="0" smtClean="0"/>
              <a:t>1 V, 50 Ohm</a:t>
            </a:r>
            <a:endParaRPr lang="en-US" dirty="0"/>
          </a:p>
        </p:txBody>
      </p:sp>
      <p:sp>
        <p:nvSpPr>
          <p:cNvPr id="58" name="TextBox 57"/>
          <p:cNvSpPr txBox="1"/>
          <p:nvPr/>
        </p:nvSpPr>
        <p:spPr>
          <a:xfrm>
            <a:off x="4495800" y="3886200"/>
            <a:ext cx="1066800" cy="369332"/>
          </a:xfrm>
          <a:prstGeom prst="rect">
            <a:avLst/>
          </a:prstGeom>
          <a:noFill/>
        </p:spPr>
        <p:txBody>
          <a:bodyPr wrap="square" rtlCol="0">
            <a:spAutoFit/>
          </a:bodyPr>
          <a:lstStyle/>
          <a:p>
            <a:r>
              <a:rPr lang="en-US" dirty="0" smtClean="0"/>
              <a:t>50 Ohm</a:t>
            </a:r>
            <a:endParaRPr lang="en-US" dirty="0"/>
          </a:p>
        </p:txBody>
      </p:sp>
      <p:sp>
        <p:nvSpPr>
          <p:cNvPr id="51" name="Rectangle 50"/>
          <p:cNvSpPr/>
          <p:nvPr/>
        </p:nvSpPr>
        <p:spPr>
          <a:xfrm>
            <a:off x="3986463" y="5943600"/>
            <a:ext cx="4572000" cy="523220"/>
          </a:xfrm>
          <a:prstGeom prst="rect">
            <a:avLst/>
          </a:prstGeom>
        </p:spPr>
        <p:txBody>
          <a:bodyPr>
            <a:spAutoFit/>
          </a:bodyPr>
          <a:lstStyle/>
          <a:p>
            <a:r>
              <a:rPr lang="en-US" sz="1400" dirty="0" smtClean="0"/>
              <a:t>Example from demo-video #2016_03</a:t>
            </a:r>
            <a:r>
              <a:rPr lang="en-US" sz="1400" dirty="0"/>
              <a:t>: </a:t>
            </a:r>
            <a:r>
              <a:rPr lang="en-US" sz="1400" b="1" dirty="0">
                <a:hlinkClick r:id="rId4"/>
              </a:rPr>
              <a:t>How Interconnects Work™</a:t>
            </a:r>
            <a:r>
              <a:rPr lang="en-US" sz="1400" dirty="0">
                <a:hlinkClick r:id="rId4"/>
              </a:rPr>
              <a:t>: EM field, current and power flow in strip </a:t>
            </a:r>
            <a:r>
              <a:rPr lang="en-US" sz="1400" dirty="0" smtClean="0">
                <a:hlinkClick r:id="rId4"/>
              </a:rPr>
              <a:t>line</a:t>
            </a:r>
            <a:endParaRPr lang="en-US" sz="1400" dirty="0"/>
          </a:p>
        </p:txBody>
      </p:sp>
      <p:sp>
        <p:nvSpPr>
          <p:cNvPr id="60" name="Right Arrow 59"/>
          <p:cNvSpPr/>
          <p:nvPr/>
        </p:nvSpPr>
        <p:spPr>
          <a:xfrm rot="20309000">
            <a:off x="4095195" y="4095195"/>
            <a:ext cx="381000" cy="381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p:cNvSpPr txBox="1"/>
          <p:nvPr/>
        </p:nvSpPr>
        <p:spPr>
          <a:xfrm>
            <a:off x="5153030" y="2658251"/>
            <a:ext cx="381000" cy="369332"/>
          </a:xfrm>
          <a:prstGeom prst="rect">
            <a:avLst/>
          </a:prstGeom>
          <a:noFill/>
        </p:spPr>
        <p:txBody>
          <a:bodyPr wrap="square" rtlCol="0">
            <a:spAutoFit/>
          </a:bodyPr>
          <a:lstStyle/>
          <a:p>
            <a:r>
              <a:rPr lang="en-US" dirty="0"/>
              <a:t>-</a:t>
            </a:r>
          </a:p>
        </p:txBody>
      </p:sp>
      <p:sp>
        <p:nvSpPr>
          <p:cNvPr id="62" name="TextBox 61"/>
          <p:cNvSpPr txBox="1"/>
          <p:nvPr/>
        </p:nvSpPr>
        <p:spPr>
          <a:xfrm>
            <a:off x="5267326" y="2665627"/>
            <a:ext cx="381000" cy="369332"/>
          </a:xfrm>
          <a:prstGeom prst="rect">
            <a:avLst/>
          </a:prstGeom>
          <a:noFill/>
        </p:spPr>
        <p:txBody>
          <a:bodyPr wrap="square" rtlCol="0">
            <a:spAutoFit/>
          </a:bodyPr>
          <a:lstStyle/>
          <a:p>
            <a:r>
              <a:rPr lang="en-US" dirty="0"/>
              <a:t>+</a:t>
            </a:r>
          </a:p>
        </p:txBody>
      </p:sp>
      <p:sp>
        <p:nvSpPr>
          <p:cNvPr id="34"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17</a:t>
            </a:fld>
            <a:endParaRPr lang="en-US" dirty="0"/>
          </a:p>
        </p:txBody>
      </p:sp>
    </p:spTree>
    <p:extLst>
      <p:ext uri="{BB962C8B-B14F-4D97-AF65-F5344CB8AC3E}">
        <p14:creationId xmlns:p14="http://schemas.microsoft.com/office/powerpoint/2010/main" val="28904291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 Field at 1 GHz</a:t>
            </a: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764268"/>
            <a:ext cx="6003507"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Object 13"/>
          <p:cNvGraphicFramePr>
            <a:graphicFrameLocks noChangeAspect="1"/>
          </p:cNvGraphicFramePr>
          <p:nvPr>
            <p:extLst>
              <p:ext uri="{D42A27DB-BD31-4B8C-83A1-F6EECF244321}">
                <p14:modId xmlns:p14="http://schemas.microsoft.com/office/powerpoint/2010/main" val="3055182863"/>
              </p:ext>
            </p:extLst>
          </p:nvPr>
        </p:nvGraphicFramePr>
        <p:xfrm>
          <a:off x="990600" y="2300289"/>
          <a:ext cx="312603" cy="374326"/>
        </p:xfrm>
        <a:graphic>
          <a:graphicData uri="http://schemas.openxmlformats.org/presentationml/2006/ole">
            <mc:AlternateContent xmlns:mc="http://schemas.openxmlformats.org/markup-compatibility/2006">
              <mc:Choice xmlns:v="urn:schemas-microsoft-com:vml" Requires="v">
                <p:oleObj spid="_x0000_s8301" name="Equation" r:id="rId4" imgW="190500" imgH="228600" progId="Equation.DSMT4">
                  <p:embed/>
                </p:oleObj>
              </mc:Choice>
              <mc:Fallback>
                <p:oleObj name="Equation" r:id="rId4" imgW="190500" imgH="228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300289"/>
                        <a:ext cx="312603" cy="374326"/>
                      </a:xfrm>
                      <a:prstGeom prst="rect">
                        <a:avLst/>
                      </a:prstGeom>
                      <a:noFill/>
                      <a:ln>
                        <a:noFill/>
                      </a:ln>
                      <a:extLst/>
                    </p:spPr>
                  </p:pic>
                </p:oleObj>
              </mc:Fallback>
            </mc:AlternateContent>
          </a:graphicData>
        </a:graphic>
      </p:graphicFrame>
      <p:sp>
        <p:nvSpPr>
          <p:cNvPr id="6" name="TextBox 14"/>
          <p:cNvSpPr txBox="1">
            <a:spLocks noChangeArrowheads="1"/>
          </p:cNvSpPr>
          <p:nvPr/>
        </p:nvSpPr>
        <p:spPr bwMode="auto">
          <a:xfrm>
            <a:off x="3505200" y="1688068"/>
            <a:ext cx="32198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dirty="0" smtClean="0"/>
              <a:t>Electric </a:t>
            </a:r>
            <a:r>
              <a:rPr lang="en-US" altLang="en-US" dirty="0"/>
              <a:t>Field (</a:t>
            </a:r>
            <a:r>
              <a:rPr lang="en-US" altLang="en-US" dirty="0" smtClean="0"/>
              <a:t>V/m, peak values)</a:t>
            </a:r>
            <a:endParaRPr lang="en-US" altLang="en-US" dirty="0"/>
          </a:p>
        </p:txBody>
      </p:sp>
      <p:sp>
        <p:nvSpPr>
          <p:cNvPr id="9" name="TextBox 8"/>
          <p:cNvSpPr txBox="1"/>
          <p:nvPr/>
        </p:nvSpPr>
        <p:spPr>
          <a:xfrm>
            <a:off x="3962400" y="2907268"/>
            <a:ext cx="381000" cy="369332"/>
          </a:xfrm>
          <a:prstGeom prst="rect">
            <a:avLst/>
          </a:prstGeom>
          <a:noFill/>
        </p:spPr>
        <p:txBody>
          <a:bodyPr wrap="square" rtlCol="0">
            <a:spAutoFit/>
          </a:bodyPr>
          <a:lstStyle/>
          <a:p>
            <a:r>
              <a:rPr lang="en-US" dirty="0" smtClean="0"/>
              <a:t>+</a:t>
            </a:r>
            <a:endParaRPr lang="en-US" dirty="0"/>
          </a:p>
        </p:txBody>
      </p:sp>
      <p:sp>
        <p:nvSpPr>
          <p:cNvPr id="13" name="TextBox 12"/>
          <p:cNvSpPr txBox="1"/>
          <p:nvPr/>
        </p:nvSpPr>
        <p:spPr>
          <a:xfrm>
            <a:off x="4219578" y="2907268"/>
            <a:ext cx="381000" cy="369332"/>
          </a:xfrm>
          <a:prstGeom prst="rect">
            <a:avLst/>
          </a:prstGeom>
          <a:noFill/>
        </p:spPr>
        <p:txBody>
          <a:bodyPr wrap="square" rtlCol="0">
            <a:spAutoFit/>
          </a:bodyPr>
          <a:lstStyle/>
          <a:p>
            <a:r>
              <a:rPr lang="en-US" dirty="0" smtClean="0"/>
              <a:t>+</a:t>
            </a:r>
            <a:endParaRPr lang="en-US" dirty="0"/>
          </a:p>
        </p:txBody>
      </p:sp>
      <p:sp>
        <p:nvSpPr>
          <p:cNvPr id="14" name="TextBox 13"/>
          <p:cNvSpPr txBox="1"/>
          <p:nvPr/>
        </p:nvSpPr>
        <p:spPr>
          <a:xfrm>
            <a:off x="4495800" y="2907268"/>
            <a:ext cx="381000" cy="369332"/>
          </a:xfrm>
          <a:prstGeom prst="rect">
            <a:avLst/>
          </a:prstGeom>
          <a:noFill/>
        </p:spPr>
        <p:txBody>
          <a:bodyPr wrap="square" rtlCol="0">
            <a:spAutoFit/>
          </a:bodyPr>
          <a:lstStyle/>
          <a:p>
            <a:r>
              <a:rPr lang="en-US" dirty="0" smtClean="0"/>
              <a:t>+</a:t>
            </a:r>
            <a:endParaRPr lang="en-US" dirty="0"/>
          </a:p>
        </p:txBody>
      </p:sp>
      <p:sp>
        <p:nvSpPr>
          <p:cNvPr id="18" name="TextBox 17"/>
          <p:cNvSpPr txBox="1"/>
          <p:nvPr/>
        </p:nvSpPr>
        <p:spPr>
          <a:xfrm>
            <a:off x="4210052" y="1930957"/>
            <a:ext cx="381000" cy="369332"/>
          </a:xfrm>
          <a:prstGeom prst="rect">
            <a:avLst/>
          </a:prstGeom>
          <a:noFill/>
        </p:spPr>
        <p:txBody>
          <a:bodyPr wrap="square" rtlCol="0">
            <a:spAutoFit/>
          </a:bodyPr>
          <a:lstStyle/>
          <a:p>
            <a:r>
              <a:rPr lang="en-US" dirty="0"/>
              <a:t>-</a:t>
            </a:r>
          </a:p>
        </p:txBody>
      </p:sp>
      <p:sp>
        <p:nvSpPr>
          <p:cNvPr id="19" name="TextBox 18"/>
          <p:cNvSpPr txBox="1"/>
          <p:nvPr/>
        </p:nvSpPr>
        <p:spPr>
          <a:xfrm>
            <a:off x="4724400" y="1928336"/>
            <a:ext cx="381000" cy="369332"/>
          </a:xfrm>
          <a:prstGeom prst="rect">
            <a:avLst/>
          </a:prstGeom>
          <a:noFill/>
        </p:spPr>
        <p:txBody>
          <a:bodyPr wrap="square" rtlCol="0">
            <a:spAutoFit/>
          </a:bodyPr>
          <a:lstStyle/>
          <a:p>
            <a:r>
              <a:rPr lang="en-US" dirty="0"/>
              <a:t>-</a:t>
            </a:r>
          </a:p>
        </p:txBody>
      </p:sp>
      <p:sp>
        <p:nvSpPr>
          <p:cNvPr id="20" name="TextBox 19"/>
          <p:cNvSpPr txBox="1"/>
          <p:nvPr/>
        </p:nvSpPr>
        <p:spPr>
          <a:xfrm>
            <a:off x="3657600" y="1928336"/>
            <a:ext cx="381000" cy="369332"/>
          </a:xfrm>
          <a:prstGeom prst="rect">
            <a:avLst/>
          </a:prstGeom>
          <a:noFill/>
        </p:spPr>
        <p:txBody>
          <a:bodyPr wrap="square" rtlCol="0">
            <a:spAutoFit/>
          </a:bodyPr>
          <a:lstStyle/>
          <a:p>
            <a:r>
              <a:rPr lang="en-US" dirty="0"/>
              <a:t>-</a:t>
            </a:r>
          </a:p>
        </p:txBody>
      </p:sp>
      <p:sp>
        <p:nvSpPr>
          <p:cNvPr id="21" name="TextBox 20"/>
          <p:cNvSpPr txBox="1"/>
          <p:nvPr/>
        </p:nvSpPr>
        <p:spPr>
          <a:xfrm>
            <a:off x="3733800" y="3890484"/>
            <a:ext cx="381000" cy="369332"/>
          </a:xfrm>
          <a:prstGeom prst="rect">
            <a:avLst/>
          </a:prstGeom>
          <a:noFill/>
        </p:spPr>
        <p:txBody>
          <a:bodyPr wrap="square" rtlCol="0">
            <a:spAutoFit/>
          </a:bodyPr>
          <a:lstStyle/>
          <a:p>
            <a:r>
              <a:rPr lang="en-US" dirty="0"/>
              <a:t>-</a:t>
            </a:r>
          </a:p>
        </p:txBody>
      </p:sp>
      <p:sp>
        <p:nvSpPr>
          <p:cNvPr id="22" name="TextBox 21"/>
          <p:cNvSpPr txBox="1"/>
          <p:nvPr/>
        </p:nvSpPr>
        <p:spPr>
          <a:xfrm>
            <a:off x="4267200" y="3897868"/>
            <a:ext cx="381000" cy="369332"/>
          </a:xfrm>
          <a:prstGeom prst="rect">
            <a:avLst/>
          </a:prstGeom>
          <a:noFill/>
        </p:spPr>
        <p:txBody>
          <a:bodyPr wrap="square" rtlCol="0">
            <a:spAutoFit/>
          </a:bodyPr>
          <a:lstStyle/>
          <a:p>
            <a:r>
              <a:rPr lang="en-US" dirty="0"/>
              <a:t>-</a:t>
            </a:r>
          </a:p>
        </p:txBody>
      </p:sp>
      <p:sp>
        <p:nvSpPr>
          <p:cNvPr id="23" name="TextBox 22"/>
          <p:cNvSpPr txBox="1"/>
          <p:nvPr/>
        </p:nvSpPr>
        <p:spPr>
          <a:xfrm>
            <a:off x="4805363" y="3883579"/>
            <a:ext cx="381000" cy="369332"/>
          </a:xfrm>
          <a:prstGeom prst="rect">
            <a:avLst/>
          </a:prstGeom>
          <a:noFill/>
        </p:spPr>
        <p:txBody>
          <a:bodyPr wrap="square" rtlCol="0">
            <a:spAutoFit/>
          </a:bodyPr>
          <a:lstStyle/>
          <a:p>
            <a:r>
              <a:rPr lang="en-US" dirty="0"/>
              <a:t>-</a:t>
            </a:r>
          </a:p>
        </p:txBody>
      </p:sp>
      <p:graphicFrame>
        <p:nvGraphicFramePr>
          <p:cNvPr id="29" name="Object 28"/>
          <p:cNvGraphicFramePr>
            <a:graphicFrameLocks noChangeAspect="1"/>
          </p:cNvGraphicFramePr>
          <p:nvPr>
            <p:extLst>
              <p:ext uri="{D42A27DB-BD31-4B8C-83A1-F6EECF244321}">
                <p14:modId xmlns:p14="http://schemas.microsoft.com/office/powerpoint/2010/main" val="4191161090"/>
              </p:ext>
            </p:extLst>
          </p:nvPr>
        </p:nvGraphicFramePr>
        <p:xfrm>
          <a:off x="7140575" y="2392363"/>
          <a:ext cx="1769415" cy="699571"/>
        </p:xfrm>
        <a:graphic>
          <a:graphicData uri="http://schemas.openxmlformats.org/presentationml/2006/ole">
            <mc:AlternateContent xmlns:mc="http://schemas.openxmlformats.org/markup-compatibility/2006">
              <mc:Choice xmlns:v="urn:schemas-microsoft-com:vml" Requires="v">
                <p:oleObj spid="_x0000_s8302" name="Equation" r:id="rId6" imgW="1257120" imgH="495000" progId="Equation.DSMT4">
                  <p:embed/>
                </p:oleObj>
              </mc:Choice>
              <mc:Fallback>
                <p:oleObj name="Equation" r:id="rId6" imgW="1257120" imgH="495000" progId="Equation.DSMT4">
                  <p:embed/>
                  <p:pic>
                    <p:nvPicPr>
                      <p:cNvPr id="0" name="Object 99"/>
                      <p:cNvPicPr>
                        <a:picLocks noChangeAspect="1" noChangeArrowheads="1"/>
                      </p:cNvPicPr>
                      <p:nvPr/>
                    </p:nvPicPr>
                    <p:blipFill>
                      <a:blip r:embed="rId7"/>
                      <a:srcRect/>
                      <a:stretch>
                        <a:fillRect/>
                      </a:stretch>
                    </p:blipFill>
                    <p:spPr bwMode="auto">
                      <a:xfrm>
                        <a:off x="7140575" y="2392363"/>
                        <a:ext cx="1769415" cy="699571"/>
                      </a:xfrm>
                      <a:prstGeom prst="rect">
                        <a:avLst/>
                      </a:prstGeom>
                      <a:noFill/>
                      <a:ln>
                        <a:noFill/>
                      </a:ln>
                      <a:extLst/>
                    </p:spPr>
                  </p:pic>
                </p:oleObj>
              </mc:Fallback>
            </mc:AlternateContent>
          </a:graphicData>
        </a:graphic>
      </p:graphicFrame>
      <p:sp>
        <p:nvSpPr>
          <p:cNvPr id="30" name="TextBox 29"/>
          <p:cNvSpPr txBox="1"/>
          <p:nvPr/>
        </p:nvSpPr>
        <p:spPr>
          <a:xfrm>
            <a:off x="6172200" y="2537936"/>
            <a:ext cx="1202907" cy="369332"/>
          </a:xfrm>
          <a:prstGeom prst="rect">
            <a:avLst/>
          </a:prstGeom>
          <a:noFill/>
        </p:spPr>
        <p:txBody>
          <a:bodyPr wrap="square" rtlCol="0">
            <a:spAutoFit/>
          </a:bodyPr>
          <a:lstStyle/>
          <a:p>
            <a:r>
              <a:rPr lang="en-US" b="1" dirty="0" smtClean="0"/>
              <a:t>Voltage</a:t>
            </a:r>
            <a:endParaRPr lang="en-US" b="1" dirty="0"/>
          </a:p>
        </p:txBody>
      </p:sp>
      <p:sp>
        <p:nvSpPr>
          <p:cNvPr id="31" name="TextBox 30"/>
          <p:cNvSpPr txBox="1"/>
          <p:nvPr/>
        </p:nvSpPr>
        <p:spPr>
          <a:xfrm>
            <a:off x="6096000" y="3189286"/>
            <a:ext cx="3276600" cy="369332"/>
          </a:xfrm>
          <a:prstGeom prst="rect">
            <a:avLst/>
          </a:prstGeom>
          <a:noFill/>
        </p:spPr>
        <p:txBody>
          <a:bodyPr wrap="square" rtlCol="0">
            <a:spAutoFit/>
          </a:bodyPr>
          <a:lstStyle/>
          <a:p>
            <a:r>
              <a:rPr lang="en-US" dirty="0" smtClean="0"/>
              <a:t>Will integration path matter?</a:t>
            </a:r>
            <a:endParaRPr lang="en-US" dirty="0"/>
          </a:p>
        </p:txBody>
      </p:sp>
      <p:pic>
        <p:nvPicPr>
          <p:cNvPr id="819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0650" y="4267200"/>
            <a:ext cx="4332431" cy="1981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Freeform 31"/>
          <p:cNvSpPr/>
          <p:nvPr/>
        </p:nvSpPr>
        <p:spPr>
          <a:xfrm>
            <a:off x="4206104" y="3157538"/>
            <a:ext cx="299221" cy="866775"/>
          </a:xfrm>
          <a:custGeom>
            <a:avLst/>
            <a:gdLst>
              <a:gd name="connsiteX0" fmla="*/ 156346 w 299221"/>
              <a:gd name="connsiteY0" fmla="*/ 0 h 866775"/>
              <a:gd name="connsiteX1" fmla="*/ 3946 w 299221"/>
              <a:gd name="connsiteY1" fmla="*/ 428625 h 866775"/>
              <a:gd name="connsiteX2" fmla="*/ 299221 w 299221"/>
              <a:gd name="connsiteY2" fmla="*/ 866775 h 866775"/>
            </a:gdLst>
            <a:ahLst/>
            <a:cxnLst>
              <a:cxn ang="0">
                <a:pos x="connsiteX0" y="connsiteY0"/>
              </a:cxn>
              <a:cxn ang="0">
                <a:pos x="connsiteX1" y="connsiteY1"/>
              </a:cxn>
              <a:cxn ang="0">
                <a:pos x="connsiteX2" y="connsiteY2"/>
              </a:cxn>
            </a:cxnLst>
            <a:rect l="l" t="t" r="r" b="b"/>
            <a:pathLst>
              <a:path w="299221" h="866775">
                <a:moveTo>
                  <a:pt x="156346" y="0"/>
                </a:moveTo>
                <a:cubicBezTo>
                  <a:pt x="68240" y="142081"/>
                  <a:pt x="-19866" y="284163"/>
                  <a:pt x="3946" y="428625"/>
                </a:cubicBezTo>
                <a:cubicBezTo>
                  <a:pt x="27758" y="573087"/>
                  <a:pt x="246834" y="792163"/>
                  <a:pt x="299221" y="866775"/>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a:off x="4748213" y="3092201"/>
            <a:ext cx="1709737" cy="936874"/>
          </a:xfrm>
          <a:custGeom>
            <a:avLst/>
            <a:gdLst>
              <a:gd name="connsiteX0" fmla="*/ 0 w 1709737"/>
              <a:gd name="connsiteY0" fmla="*/ 22474 h 936874"/>
              <a:gd name="connsiteX1" fmla="*/ 876300 w 1709737"/>
              <a:gd name="connsiteY1" fmla="*/ 46287 h 936874"/>
              <a:gd name="connsiteX2" fmla="*/ 1104900 w 1709737"/>
              <a:gd name="connsiteY2" fmla="*/ 436812 h 936874"/>
              <a:gd name="connsiteX3" fmla="*/ 1609725 w 1709737"/>
              <a:gd name="connsiteY3" fmla="*/ 660649 h 936874"/>
              <a:gd name="connsiteX4" fmla="*/ 1709737 w 1709737"/>
              <a:gd name="connsiteY4" fmla="*/ 936874 h 936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9737" h="936874">
                <a:moveTo>
                  <a:pt x="0" y="22474"/>
                </a:moveTo>
                <a:cubicBezTo>
                  <a:pt x="346075" y="-148"/>
                  <a:pt x="692150" y="-22769"/>
                  <a:pt x="876300" y="46287"/>
                </a:cubicBezTo>
                <a:cubicBezTo>
                  <a:pt x="1060450" y="115343"/>
                  <a:pt x="982663" y="334418"/>
                  <a:pt x="1104900" y="436812"/>
                </a:cubicBezTo>
                <a:cubicBezTo>
                  <a:pt x="1227137" y="539206"/>
                  <a:pt x="1508919" y="577305"/>
                  <a:pt x="1609725" y="660649"/>
                </a:cubicBezTo>
                <a:cubicBezTo>
                  <a:pt x="1710531" y="743993"/>
                  <a:pt x="1707356" y="859880"/>
                  <a:pt x="1709737" y="936874"/>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228600" y="3505200"/>
            <a:ext cx="2895600" cy="369332"/>
          </a:xfrm>
          <a:prstGeom prst="rect">
            <a:avLst/>
          </a:prstGeom>
          <a:noFill/>
        </p:spPr>
        <p:txBody>
          <a:bodyPr wrap="square" rtlCol="0">
            <a:spAutoFit/>
          </a:bodyPr>
          <a:lstStyle/>
          <a:p>
            <a:r>
              <a:rPr lang="en-US" dirty="0" smtClean="0"/>
              <a:t>Is it transverse (TEM) wave?</a:t>
            </a:r>
            <a:endParaRPr lang="en-US" dirty="0"/>
          </a:p>
        </p:txBody>
      </p:sp>
      <p:sp>
        <p:nvSpPr>
          <p:cNvPr id="35" name="TextBox 34"/>
          <p:cNvSpPr txBox="1"/>
          <p:nvPr/>
        </p:nvSpPr>
        <p:spPr>
          <a:xfrm>
            <a:off x="381000" y="3157538"/>
            <a:ext cx="2696816" cy="369332"/>
          </a:xfrm>
          <a:prstGeom prst="rect">
            <a:avLst/>
          </a:prstGeom>
          <a:noFill/>
        </p:spPr>
        <p:txBody>
          <a:bodyPr wrap="square" rtlCol="0">
            <a:spAutoFit/>
          </a:bodyPr>
          <a:lstStyle/>
          <a:p>
            <a:r>
              <a:rPr lang="en-US" dirty="0" smtClean="0"/>
              <a:t>Transverse components</a:t>
            </a:r>
            <a:endParaRPr lang="en-US" dirty="0"/>
          </a:p>
        </p:txBody>
      </p:sp>
      <p:sp>
        <p:nvSpPr>
          <p:cNvPr id="38" name="TextBox 37"/>
          <p:cNvSpPr txBox="1"/>
          <p:nvPr/>
        </p:nvSpPr>
        <p:spPr>
          <a:xfrm>
            <a:off x="2865784" y="4191000"/>
            <a:ext cx="3382616" cy="369332"/>
          </a:xfrm>
          <a:prstGeom prst="rect">
            <a:avLst/>
          </a:prstGeom>
          <a:noFill/>
        </p:spPr>
        <p:txBody>
          <a:bodyPr wrap="square" rtlCol="0">
            <a:spAutoFit/>
          </a:bodyPr>
          <a:lstStyle/>
          <a:p>
            <a:r>
              <a:rPr lang="en-US" dirty="0" smtClean="0"/>
              <a:t>Longitudinal component (small)</a:t>
            </a:r>
            <a:endParaRPr lang="en-US" dirty="0"/>
          </a:p>
        </p:txBody>
      </p:sp>
      <p:graphicFrame>
        <p:nvGraphicFramePr>
          <p:cNvPr id="36" name="Object 35"/>
          <p:cNvGraphicFramePr>
            <a:graphicFrameLocks noChangeAspect="1"/>
          </p:cNvGraphicFramePr>
          <p:nvPr>
            <p:extLst>
              <p:ext uri="{D42A27DB-BD31-4B8C-83A1-F6EECF244321}">
                <p14:modId xmlns:p14="http://schemas.microsoft.com/office/powerpoint/2010/main" val="1771130565"/>
              </p:ext>
            </p:extLst>
          </p:nvPr>
        </p:nvGraphicFramePr>
        <p:xfrm>
          <a:off x="6875463" y="3513138"/>
          <a:ext cx="1963737" cy="494670"/>
        </p:xfrm>
        <a:graphic>
          <a:graphicData uri="http://schemas.openxmlformats.org/presentationml/2006/ole">
            <mc:AlternateContent xmlns:mc="http://schemas.openxmlformats.org/markup-compatibility/2006">
              <mc:Choice xmlns:v="urn:schemas-microsoft-com:vml" Requires="v">
                <p:oleObj spid="_x0000_s8303" name="Equation" r:id="rId9" imgW="1511280" imgH="380880" progId="Equation.DSMT4">
                  <p:embed/>
                </p:oleObj>
              </mc:Choice>
              <mc:Fallback>
                <p:oleObj name="Equation" r:id="rId9" imgW="1511280" imgH="380880" progId="Equation.DSMT4">
                  <p:embed/>
                  <p:pic>
                    <p:nvPicPr>
                      <p:cNvPr id="0" name="Object 7"/>
                      <p:cNvPicPr>
                        <a:picLocks noChangeAspect="1" noChangeArrowheads="1"/>
                      </p:cNvPicPr>
                      <p:nvPr/>
                    </p:nvPicPr>
                    <p:blipFill>
                      <a:blip r:embed="rId10"/>
                      <a:srcRect/>
                      <a:stretch>
                        <a:fillRect/>
                      </a:stretch>
                    </p:blipFill>
                    <p:spPr bwMode="auto">
                      <a:xfrm>
                        <a:off x="6875463" y="3513138"/>
                        <a:ext cx="1963737" cy="494670"/>
                      </a:xfrm>
                      <a:prstGeom prst="rect">
                        <a:avLst/>
                      </a:prstGeom>
                      <a:noFill/>
                      <a:ln>
                        <a:noFill/>
                      </a:ln>
                    </p:spPr>
                  </p:pic>
                </p:oleObj>
              </mc:Fallback>
            </mc:AlternateContent>
          </a:graphicData>
        </a:graphic>
      </p:graphicFrame>
      <p:sp>
        <p:nvSpPr>
          <p:cNvPr id="37" name="TextBox 36"/>
          <p:cNvSpPr txBox="1"/>
          <p:nvPr/>
        </p:nvSpPr>
        <p:spPr>
          <a:xfrm>
            <a:off x="5638800" y="5181600"/>
            <a:ext cx="3276600" cy="523220"/>
          </a:xfrm>
          <a:prstGeom prst="rect">
            <a:avLst/>
          </a:prstGeom>
          <a:noFill/>
        </p:spPr>
        <p:txBody>
          <a:bodyPr wrap="square" rtlCol="0">
            <a:spAutoFit/>
          </a:bodyPr>
          <a:lstStyle/>
          <a:p>
            <a:r>
              <a:rPr lang="en-US" sz="1400" i="1" dirty="0" smtClean="0"/>
              <a:t>Hint: No longitudinal components  only without losses in conductor and dielectric</a:t>
            </a:r>
            <a:endParaRPr lang="en-US" sz="1400" i="1" dirty="0"/>
          </a:p>
        </p:txBody>
      </p:sp>
      <p:graphicFrame>
        <p:nvGraphicFramePr>
          <p:cNvPr id="7" name="Object 6"/>
          <p:cNvGraphicFramePr>
            <a:graphicFrameLocks noChangeAspect="1"/>
          </p:cNvGraphicFramePr>
          <p:nvPr>
            <p:extLst>
              <p:ext uri="{D42A27DB-BD31-4B8C-83A1-F6EECF244321}">
                <p14:modId xmlns:p14="http://schemas.microsoft.com/office/powerpoint/2010/main" val="4064549833"/>
              </p:ext>
            </p:extLst>
          </p:nvPr>
        </p:nvGraphicFramePr>
        <p:xfrm>
          <a:off x="873125" y="4578350"/>
          <a:ext cx="395288" cy="374650"/>
        </p:xfrm>
        <a:graphic>
          <a:graphicData uri="http://schemas.openxmlformats.org/presentationml/2006/ole">
            <mc:AlternateContent xmlns:mc="http://schemas.openxmlformats.org/markup-compatibility/2006">
              <mc:Choice xmlns:v="urn:schemas-microsoft-com:vml" Requires="v">
                <p:oleObj spid="_x0000_s8304" name="Equation" r:id="rId11" imgW="241200" imgH="228600" progId="Equation.DSMT4">
                  <p:embed/>
                </p:oleObj>
              </mc:Choice>
              <mc:Fallback>
                <p:oleObj name="Equation" r:id="rId11" imgW="241200" imgH="228600" progId="Equation.DSMT4">
                  <p:embed/>
                  <p:pic>
                    <p:nvPicPr>
                      <p:cNvPr id="0" name="Object 13"/>
                      <p:cNvPicPr>
                        <a:picLocks noChangeAspect="1" noChangeArrowheads="1"/>
                      </p:cNvPicPr>
                      <p:nvPr/>
                    </p:nvPicPr>
                    <p:blipFill>
                      <a:blip r:embed="rId12"/>
                      <a:srcRect/>
                      <a:stretch>
                        <a:fillRect/>
                      </a:stretch>
                    </p:blipFill>
                    <p:spPr bwMode="auto">
                      <a:xfrm>
                        <a:off x="873125" y="4578350"/>
                        <a:ext cx="39528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18</a:t>
            </a:fld>
            <a:endParaRPr lang="en-US" dirty="0"/>
          </a:p>
        </p:txBody>
      </p:sp>
    </p:spTree>
    <p:extLst>
      <p:ext uri="{BB962C8B-B14F-4D97-AF65-F5344CB8AC3E}">
        <p14:creationId xmlns:p14="http://schemas.microsoft.com/office/powerpoint/2010/main" val="22534402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9972" y="1922462"/>
            <a:ext cx="5909028" cy="2268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Magnetic Field at 1 GHz</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503953283"/>
              </p:ext>
            </p:extLst>
          </p:nvPr>
        </p:nvGraphicFramePr>
        <p:xfrm>
          <a:off x="6038850" y="2514600"/>
          <a:ext cx="2876550" cy="525463"/>
        </p:xfrm>
        <a:graphic>
          <a:graphicData uri="http://schemas.openxmlformats.org/presentationml/2006/ole">
            <mc:AlternateContent xmlns:mc="http://schemas.openxmlformats.org/markup-compatibility/2006">
              <mc:Choice xmlns:v="urn:schemas-microsoft-com:vml" Requires="v">
                <p:oleObj spid="_x0000_s9322" name="Equation" r:id="rId4" imgW="2082600" imgH="380880" progId="Equation.DSMT4">
                  <p:embed/>
                </p:oleObj>
              </mc:Choice>
              <mc:Fallback>
                <p:oleObj name="Equation" r:id="rId4" imgW="2082600" imgH="380880" progId="Equation.DSMT4">
                  <p:embed/>
                  <p:pic>
                    <p:nvPicPr>
                      <p:cNvPr id="0" name="Object 35"/>
                      <p:cNvPicPr>
                        <a:picLocks noChangeAspect="1" noChangeArrowheads="1"/>
                      </p:cNvPicPr>
                      <p:nvPr/>
                    </p:nvPicPr>
                    <p:blipFill>
                      <a:blip r:embed="rId5"/>
                      <a:srcRect/>
                      <a:stretch>
                        <a:fillRect/>
                      </a:stretch>
                    </p:blipFill>
                    <p:spPr bwMode="auto">
                      <a:xfrm>
                        <a:off x="6038850" y="2514600"/>
                        <a:ext cx="287655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13"/>
          <p:cNvGraphicFramePr>
            <a:graphicFrameLocks noChangeAspect="1"/>
          </p:cNvGraphicFramePr>
          <p:nvPr>
            <p:extLst>
              <p:ext uri="{D42A27DB-BD31-4B8C-83A1-F6EECF244321}">
                <p14:modId xmlns:p14="http://schemas.microsoft.com/office/powerpoint/2010/main" val="1944217241"/>
              </p:ext>
            </p:extLst>
          </p:nvPr>
        </p:nvGraphicFramePr>
        <p:xfrm>
          <a:off x="969963" y="2444750"/>
          <a:ext cx="354012" cy="374650"/>
        </p:xfrm>
        <a:graphic>
          <a:graphicData uri="http://schemas.openxmlformats.org/presentationml/2006/ole">
            <mc:AlternateContent xmlns:mc="http://schemas.openxmlformats.org/markup-compatibility/2006">
              <mc:Choice xmlns:v="urn:schemas-microsoft-com:vml" Requires="v">
                <p:oleObj spid="_x0000_s9323" name="Equation" r:id="rId6" imgW="215640" imgH="228600" progId="Equation.DSMT4">
                  <p:embed/>
                </p:oleObj>
              </mc:Choice>
              <mc:Fallback>
                <p:oleObj name="Equation" r:id="rId6" imgW="215640" imgH="228600" progId="Equation.DSMT4">
                  <p:embed/>
                  <p:pic>
                    <p:nvPicPr>
                      <p:cNvPr id="0" name=""/>
                      <p:cNvPicPr>
                        <a:picLocks noChangeAspect="1" noChangeArrowheads="1"/>
                      </p:cNvPicPr>
                      <p:nvPr/>
                    </p:nvPicPr>
                    <p:blipFill>
                      <a:blip r:embed="rId7"/>
                      <a:srcRect/>
                      <a:stretch>
                        <a:fillRect/>
                      </a:stretch>
                    </p:blipFill>
                    <p:spPr bwMode="auto">
                      <a:xfrm>
                        <a:off x="969963" y="2444750"/>
                        <a:ext cx="354012" cy="374650"/>
                      </a:xfrm>
                      <a:prstGeom prst="rect">
                        <a:avLst/>
                      </a:prstGeom>
                      <a:noFill/>
                      <a:ln>
                        <a:noFill/>
                      </a:ln>
                      <a:extLst/>
                    </p:spPr>
                  </p:pic>
                </p:oleObj>
              </mc:Fallback>
            </mc:AlternateContent>
          </a:graphicData>
        </a:graphic>
      </p:graphicFrame>
      <p:sp>
        <p:nvSpPr>
          <p:cNvPr id="8" name="TextBox 14"/>
          <p:cNvSpPr txBox="1">
            <a:spLocks noChangeArrowheads="1"/>
          </p:cNvSpPr>
          <p:nvPr/>
        </p:nvSpPr>
        <p:spPr bwMode="auto">
          <a:xfrm>
            <a:off x="3505200" y="1600200"/>
            <a:ext cx="33613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dirty="0" smtClean="0"/>
              <a:t>Magnetic </a:t>
            </a:r>
            <a:r>
              <a:rPr lang="en-US" altLang="en-US" dirty="0"/>
              <a:t>Field </a:t>
            </a:r>
            <a:r>
              <a:rPr lang="en-US" altLang="en-US" dirty="0" smtClean="0"/>
              <a:t>(</a:t>
            </a:r>
            <a:r>
              <a:rPr lang="en-US" altLang="en-US" dirty="0"/>
              <a:t>A</a:t>
            </a:r>
            <a:r>
              <a:rPr lang="en-US" altLang="en-US" dirty="0" smtClean="0"/>
              <a:t>/m</a:t>
            </a:r>
            <a:r>
              <a:rPr lang="en-US" altLang="en-US" dirty="0" smtClean="0"/>
              <a:t>, peak values)</a:t>
            </a:r>
            <a:endParaRPr lang="en-US" altLang="en-US" dirty="0"/>
          </a:p>
        </p:txBody>
      </p:sp>
      <p:sp>
        <p:nvSpPr>
          <p:cNvPr id="6" name="TextBox 5"/>
          <p:cNvSpPr txBox="1"/>
          <p:nvPr/>
        </p:nvSpPr>
        <p:spPr>
          <a:xfrm>
            <a:off x="7467600" y="1828800"/>
            <a:ext cx="1076325" cy="369332"/>
          </a:xfrm>
          <a:prstGeom prst="rect">
            <a:avLst/>
          </a:prstGeom>
          <a:noFill/>
        </p:spPr>
        <p:txBody>
          <a:bodyPr wrap="square" rtlCol="0">
            <a:spAutoFit/>
          </a:bodyPr>
          <a:lstStyle/>
          <a:p>
            <a:r>
              <a:rPr lang="en-US" b="1" dirty="0" smtClean="0"/>
              <a:t>Currents</a:t>
            </a:r>
            <a:endParaRPr lang="en-US" b="1" dirty="0"/>
          </a:p>
        </p:txBody>
      </p:sp>
      <p:sp>
        <p:nvSpPr>
          <p:cNvPr id="11" name="Right Brace 10"/>
          <p:cNvSpPr/>
          <p:nvPr/>
        </p:nvSpPr>
        <p:spPr>
          <a:xfrm rot="16200000">
            <a:off x="7765541" y="1375298"/>
            <a:ext cx="250825" cy="204889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3" name="Straight Arrow Connector 12"/>
          <p:cNvCxnSpPr/>
          <p:nvPr/>
        </p:nvCxnSpPr>
        <p:spPr>
          <a:xfrm flipV="1">
            <a:off x="7315200" y="2916549"/>
            <a:ext cx="76200" cy="2721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867401" y="3134380"/>
            <a:ext cx="2285999" cy="523220"/>
          </a:xfrm>
          <a:prstGeom prst="rect">
            <a:avLst/>
          </a:prstGeom>
          <a:noFill/>
        </p:spPr>
        <p:txBody>
          <a:bodyPr wrap="square" rtlCol="0">
            <a:spAutoFit/>
          </a:bodyPr>
          <a:lstStyle/>
          <a:p>
            <a:r>
              <a:rPr lang="en-US" sz="1400" dirty="0" smtClean="0"/>
              <a:t>Displacement current (bound charges)</a:t>
            </a:r>
            <a:endParaRPr lang="en-US" sz="1400" dirty="0"/>
          </a:p>
        </p:txBody>
      </p:sp>
      <p:cxnSp>
        <p:nvCxnSpPr>
          <p:cNvPr id="16" name="Straight Arrow Connector 15"/>
          <p:cNvCxnSpPr/>
          <p:nvPr/>
        </p:nvCxnSpPr>
        <p:spPr>
          <a:xfrm flipV="1">
            <a:off x="8229600" y="3052640"/>
            <a:ext cx="190500" cy="5272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391400" y="3579912"/>
            <a:ext cx="1752600" cy="523220"/>
          </a:xfrm>
          <a:prstGeom prst="rect">
            <a:avLst/>
          </a:prstGeom>
          <a:noFill/>
        </p:spPr>
        <p:txBody>
          <a:bodyPr wrap="square" rtlCol="0">
            <a:spAutoFit/>
          </a:bodyPr>
          <a:lstStyle/>
          <a:p>
            <a:r>
              <a:rPr lang="en-US" sz="1400" b="1" dirty="0" smtClean="0"/>
              <a:t>Conduction current (free charges)</a:t>
            </a:r>
            <a:endParaRPr lang="en-US" sz="1400" b="1" dirty="0"/>
          </a:p>
        </p:txBody>
      </p:sp>
      <p:pic>
        <p:nvPicPr>
          <p:cNvPr id="922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1758" y="4495800"/>
            <a:ext cx="3903092" cy="1784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4572000"/>
            <a:ext cx="3771193"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228600" y="3124200"/>
            <a:ext cx="2819400" cy="369332"/>
          </a:xfrm>
          <a:prstGeom prst="rect">
            <a:avLst/>
          </a:prstGeom>
          <a:noFill/>
        </p:spPr>
        <p:txBody>
          <a:bodyPr wrap="square" rtlCol="0">
            <a:spAutoFit/>
          </a:bodyPr>
          <a:lstStyle/>
          <a:p>
            <a:r>
              <a:rPr lang="en-US" dirty="0" smtClean="0"/>
              <a:t>Transverse components</a:t>
            </a:r>
            <a:endParaRPr lang="en-US" dirty="0"/>
          </a:p>
        </p:txBody>
      </p:sp>
      <p:sp>
        <p:nvSpPr>
          <p:cNvPr id="24" name="TextBox 23"/>
          <p:cNvSpPr txBox="1"/>
          <p:nvPr/>
        </p:nvSpPr>
        <p:spPr>
          <a:xfrm>
            <a:off x="6324600" y="4539734"/>
            <a:ext cx="2447926" cy="369332"/>
          </a:xfrm>
          <a:prstGeom prst="rect">
            <a:avLst/>
          </a:prstGeom>
          <a:noFill/>
        </p:spPr>
        <p:txBody>
          <a:bodyPr wrap="square" rtlCol="0">
            <a:spAutoFit/>
          </a:bodyPr>
          <a:lstStyle/>
          <a:p>
            <a:r>
              <a:rPr lang="en-US" dirty="0" smtClean="0"/>
              <a:t>Field inside conductor</a:t>
            </a:r>
            <a:endParaRPr lang="en-US" dirty="0"/>
          </a:p>
        </p:txBody>
      </p:sp>
      <p:sp>
        <p:nvSpPr>
          <p:cNvPr id="25" name="TextBox 24"/>
          <p:cNvSpPr txBox="1"/>
          <p:nvPr/>
        </p:nvSpPr>
        <p:spPr>
          <a:xfrm>
            <a:off x="1676400" y="4343400"/>
            <a:ext cx="2514600" cy="307777"/>
          </a:xfrm>
          <a:prstGeom prst="rect">
            <a:avLst/>
          </a:prstGeom>
          <a:noFill/>
        </p:spPr>
        <p:txBody>
          <a:bodyPr wrap="square" rtlCol="0">
            <a:spAutoFit/>
          </a:bodyPr>
          <a:lstStyle/>
          <a:p>
            <a:r>
              <a:rPr lang="en-US" sz="1400" dirty="0" smtClean="0"/>
              <a:t>Longitudinal component (small)</a:t>
            </a:r>
            <a:endParaRPr lang="en-US" sz="1400" dirty="0"/>
          </a:p>
        </p:txBody>
      </p:sp>
      <p:cxnSp>
        <p:nvCxnSpPr>
          <p:cNvPr id="22" name="Straight Arrow Connector 21"/>
          <p:cNvCxnSpPr/>
          <p:nvPr/>
        </p:nvCxnSpPr>
        <p:spPr>
          <a:xfrm>
            <a:off x="4284486" y="3056731"/>
            <a:ext cx="1659114" cy="23315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3048000" y="2444750"/>
            <a:ext cx="2514600" cy="1212850"/>
          </a:xfrm>
          <a:prstGeom prst="ellipse">
            <a:avLst/>
          </a:prstGeom>
          <a:noFill/>
          <a:ln w="22225">
            <a:solidFill>
              <a:schemeClr val="accent1">
                <a:shade val="95000"/>
                <a:satMod val="105000"/>
                <a:alpha val="46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flipH="1">
            <a:off x="5562600" y="2743200"/>
            <a:ext cx="457200"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3" name="Object 2"/>
          <p:cNvGraphicFramePr>
            <a:graphicFrameLocks noChangeAspect="1"/>
          </p:cNvGraphicFramePr>
          <p:nvPr>
            <p:extLst>
              <p:ext uri="{D42A27DB-BD31-4B8C-83A1-F6EECF244321}">
                <p14:modId xmlns:p14="http://schemas.microsoft.com/office/powerpoint/2010/main" val="1561843972"/>
              </p:ext>
            </p:extLst>
          </p:nvPr>
        </p:nvGraphicFramePr>
        <p:xfrm>
          <a:off x="19050" y="4908550"/>
          <a:ext cx="438150" cy="374650"/>
        </p:xfrm>
        <a:graphic>
          <a:graphicData uri="http://schemas.openxmlformats.org/presentationml/2006/ole">
            <mc:AlternateContent xmlns:mc="http://schemas.openxmlformats.org/markup-compatibility/2006">
              <mc:Choice xmlns:v="urn:schemas-microsoft-com:vml" Requires="v">
                <p:oleObj spid="_x0000_s9324" name="Equation" r:id="rId10" imgW="266400" imgH="228600" progId="Equation.DSMT4">
                  <p:embed/>
                </p:oleObj>
              </mc:Choice>
              <mc:Fallback>
                <p:oleObj name="Equation" r:id="rId10" imgW="266400" imgH="228600" progId="Equation.DSMT4">
                  <p:embed/>
                  <p:pic>
                    <p:nvPicPr>
                      <p:cNvPr id="0" name="Object 13"/>
                      <p:cNvPicPr>
                        <a:picLocks noChangeAspect="1" noChangeArrowheads="1"/>
                      </p:cNvPicPr>
                      <p:nvPr/>
                    </p:nvPicPr>
                    <p:blipFill>
                      <a:blip r:embed="rId11"/>
                      <a:srcRect/>
                      <a:stretch>
                        <a:fillRect/>
                      </a:stretch>
                    </p:blipFill>
                    <p:spPr bwMode="auto">
                      <a:xfrm>
                        <a:off x="19050" y="4908550"/>
                        <a:ext cx="4381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4020773470"/>
              </p:ext>
            </p:extLst>
          </p:nvPr>
        </p:nvGraphicFramePr>
        <p:xfrm>
          <a:off x="4114800" y="4800600"/>
          <a:ext cx="354012" cy="374650"/>
        </p:xfrm>
        <a:graphic>
          <a:graphicData uri="http://schemas.openxmlformats.org/presentationml/2006/ole">
            <mc:AlternateContent xmlns:mc="http://schemas.openxmlformats.org/markup-compatibility/2006">
              <mc:Choice xmlns:v="urn:schemas-microsoft-com:vml" Requires="v">
                <p:oleObj spid="_x0000_s9325" name="Equation" r:id="rId12" imgW="215640" imgH="228600" progId="Equation.DSMT4">
                  <p:embed/>
                </p:oleObj>
              </mc:Choice>
              <mc:Fallback>
                <p:oleObj name="Equation" r:id="rId12" imgW="215640" imgH="228600" progId="Equation.DSMT4">
                  <p:embed/>
                  <p:pic>
                    <p:nvPicPr>
                      <p:cNvPr id="0" name="Object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14800" y="4800600"/>
                        <a:ext cx="354012"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19</a:t>
            </a:fld>
            <a:endParaRPr lang="en-US" dirty="0"/>
          </a:p>
        </p:txBody>
      </p:sp>
    </p:spTree>
    <p:extLst>
      <p:ext uri="{BB962C8B-B14F-4D97-AF65-F5344CB8AC3E}">
        <p14:creationId xmlns:p14="http://schemas.microsoft.com/office/powerpoint/2010/main" val="19003795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Dr. Yuriy Shlepnev</a:t>
            </a:r>
            <a:br>
              <a:rPr lang="en-US" dirty="0" smtClean="0"/>
            </a:br>
            <a:r>
              <a:rPr lang="en-US" sz="3100" i="1" dirty="0" smtClean="0"/>
              <a:t>Simberian Inc.</a:t>
            </a:r>
            <a:endParaRPr lang="en-US" sz="4000" i="1" dirty="0"/>
          </a:p>
        </p:txBody>
      </p:sp>
      <p:sp>
        <p:nvSpPr>
          <p:cNvPr id="3" name="Content Placeholder 2"/>
          <p:cNvSpPr>
            <a:spLocks noGrp="1"/>
          </p:cNvSpPr>
          <p:nvPr>
            <p:ph idx="1"/>
          </p:nvPr>
        </p:nvSpPr>
        <p:spPr>
          <a:xfrm>
            <a:off x="4267200" y="1840134"/>
            <a:ext cx="4876800" cy="4286029"/>
          </a:xfrm>
        </p:spPr>
        <p:txBody>
          <a:bodyPr>
            <a:normAutofit fontScale="62500" lnSpcReduction="20000"/>
          </a:bodyPr>
          <a:lstStyle/>
          <a:p>
            <a:pPr marL="0" indent="0">
              <a:buNone/>
            </a:pPr>
            <a:r>
              <a:rPr lang="en-US" b="1" dirty="0"/>
              <a:t>Yuriy Shlepnev</a:t>
            </a:r>
            <a:r>
              <a:rPr lang="en-US" dirty="0"/>
              <a:t> is President and Founder of Simberian Inc., where he develops Simbeor electromagnetic signal integrity software.  He received M.S. degree in radio engineering from Novosibirsk State Technical University in 1983, and the Ph.D. degree in computational electromagnetics from Siberian State University of Telecommunications and Informatics in 1990. He was principal developer of electromagnetic simulator for </a:t>
            </a:r>
            <a:r>
              <a:rPr lang="en-US" dirty="0" err="1"/>
              <a:t>Eagleware</a:t>
            </a:r>
            <a:r>
              <a:rPr lang="en-US" dirty="0"/>
              <a:t> Corporation and leading developer of electromagnetic software for simulation of signal and power distribution networks at Mentor Graphics. The results of his research are published in multiple papers and conference proceedings.</a:t>
            </a:r>
          </a:p>
        </p:txBody>
      </p:sp>
      <p:pic>
        <p:nvPicPr>
          <p:cNvPr id="1026" name="Picture 2" descr="C:\Users\Yuriy\Pictures\Pictures\2017\2017-03-17 14.42.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905000"/>
            <a:ext cx="2514600" cy="292999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2</a:t>
            </a:fld>
            <a:endParaRPr lang="en-US" dirty="0"/>
          </a:p>
        </p:txBody>
      </p:sp>
    </p:spTree>
    <p:extLst>
      <p:ext uri="{BB962C8B-B14F-4D97-AF65-F5344CB8AC3E}">
        <p14:creationId xmlns:p14="http://schemas.microsoft.com/office/powerpoint/2010/main" val="35154832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8229600" cy="967605"/>
          </a:xfrm>
        </p:spPr>
        <p:txBody>
          <a:bodyPr/>
          <a:lstStyle/>
          <a:p>
            <a:r>
              <a:rPr lang="en-US" dirty="0" smtClean="0"/>
              <a:t>Currents in Ampere’s law</a:t>
            </a:r>
            <a:endParaRPr lang="en-US" dirty="0"/>
          </a:p>
        </p:txBody>
      </p:sp>
      <p:sp>
        <p:nvSpPr>
          <p:cNvPr id="5" name="Rectangle 4"/>
          <p:cNvSpPr/>
          <p:nvPr/>
        </p:nvSpPr>
        <p:spPr>
          <a:xfrm>
            <a:off x="6762750" y="3154363"/>
            <a:ext cx="1687513" cy="1060450"/>
          </a:xfrm>
          <a:prstGeom prst="rect">
            <a:avLst/>
          </a:prstGeom>
          <a:solidFill>
            <a:srgbClr val="FF00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6172200" y="3459163"/>
            <a:ext cx="304800" cy="3111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 name="Straight Connector 6"/>
          <p:cNvCxnSpPr>
            <a:stCxn id="6" idx="0"/>
          </p:cNvCxnSpPr>
          <p:nvPr/>
        </p:nvCxnSpPr>
        <p:spPr>
          <a:xfrm flipV="1">
            <a:off x="6324600" y="3040063"/>
            <a:ext cx="0" cy="419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24600" y="3040063"/>
            <a:ext cx="1276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645400" y="3040063"/>
            <a:ext cx="6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4"/>
          </p:cNvCxnSpPr>
          <p:nvPr/>
        </p:nvCxnSpPr>
        <p:spPr>
          <a:xfrm>
            <a:off x="6324600" y="3770313"/>
            <a:ext cx="0" cy="5651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330950" y="4343400"/>
            <a:ext cx="1276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7607300" y="4214813"/>
            <a:ext cx="0" cy="120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5" idx="0"/>
          </p:cNvCxnSpPr>
          <p:nvPr/>
        </p:nvCxnSpPr>
        <p:spPr>
          <a:xfrm>
            <a:off x="7600950" y="3040063"/>
            <a:ext cx="6350" cy="1143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18"/>
          <p:cNvSpPr txBox="1">
            <a:spLocks noChangeArrowheads="1"/>
          </p:cNvSpPr>
          <p:nvPr/>
        </p:nvSpPr>
        <p:spPr bwMode="auto">
          <a:xfrm>
            <a:off x="6400800" y="3249613"/>
            <a:ext cx="152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a:t>V</a:t>
            </a:r>
          </a:p>
        </p:txBody>
      </p:sp>
      <p:cxnSp>
        <p:nvCxnSpPr>
          <p:cNvPr id="15" name="Straight Connector 14"/>
          <p:cNvCxnSpPr/>
          <p:nvPr/>
        </p:nvCxnSpPr>
        <p:spPr>
          <a:xfrm flipV="1">
            <a:off x="6324600" y="3040063"/>
            <a:ext cx="0" cy="3683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40"/>
          <p:cNvSpPr txBox="1">
            <a:spLocks noChangeArrowheads="1"/>
          </p:cNvSpPr>
          <p:nvPr/>
        </p:nvSpPr>
        <p:spPr bwMode="auto">
          <a:xfrm>
            <a:off x="6096000" y="3619500"/>
            <a:ext cx="228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a:t>-</a:t>
            </a:r>
          </a:p>
        </p:txBody>
      </p:sp>
      <p:sp>
        <p:nvSpPr>
          <p:cNvPr id="17" name="TextBox 141"/>
          <p:cNvSpPr txBox="1">
            <a:spLocks noChangeArrowheads="1"/>
          </p:cNvSpPr>
          <p:nvPr/>
        </p:nvSpPr>
        <p:spPr bwMode="auto">
          <a:xfrm>
            <a:off x="6096000" y="3162300"/>
            <a:ext cx="228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a:t>+</a:t>
            </a:r>
          </a:p>
        </p:txBody>
      </p:sp>
      <p:cxnSp>
        <p:nvCxnSpPr>
          <p:cNvPr id="18" name="Straight Arrow Connector 17"/>
          <p:cNvCxnSpPr/>
          <p:nvPr/>
        </p:nvCxnSpPr>
        <p:spPr>
          <a:xfrm>
            <a:off x="7115175" y="3282950"/>
            <a:ext cx="0" cy="754063"/>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459663" y="3276600"/>
            <a:ext cx="0" cy="75565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764463" y="3276600"/>
            <a:ext cx="0" cy="75565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8069263" y="3276600"/>
            <a:ext cx="0" cy="75565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2" name="Object 149"/>
          <p:cNvGraphicFramePr>
            <a:graphicFrameLocks noChangeAspect="1"/>
          </p:cNvGraphicFramePr>
          <p:nvPr>
            <p:extLst>
              <p:ext uri="{D42A27DB-BD31-4B8C-83A1-F6EECF244321}">
                <p14:modId xmlns:p14="http://schemas.microsoft.com/office/powerpoint/2010/main" val="2375937718"/>
              </p:ext>
            </p:extLst>
          </p:nvPr>
        </p:nvGraphicFramePr>
        <p:xfrm>
          <a:off x="7772400" y="2740026"/>
          <a:ext cx="263525" cy="331787"/>
        </p:xfrm>
        <a:graphic>
          <a:graphicData uri="http://schemas.openxmlformats.org/presentationml/2006/ole">
            <mc:AlternateContent xmlns:mc="http://schemas.openxmlformats.org/markup-compatibility/2006">
              <mc:Choice xmlns:v="urn:schemas-microsoft-com:vml" Requires="v">
                <p:oleObj spid="_x0000_s10571" name="Equation" r:id="rId3" imgW="152334" imgH="190417" progId="Equation.DSMT4">
                  <p:embed/>
                </p:oleObj>
              </mc:Choice>
              <mc:Fallback>
                <p:oleObj name="Equation" r:id="rId3" imgW="152334" imgH="190417"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740026"/>
                        <a:ext cx="2635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3" name="Straight Arrow Connector 22"/>
          <p:cNvCxnSpPr/>
          <p:nvPr/>
        </p:nvCxnSpPr>
        <p:spPr>
          <a:xfrm>
            <a:off x="7916863" y="3116263"/>
            <a:ext cx="152400" cy="2746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151"/>
          <p:cNvSpPr txBox="1">
            <a:spLocks noChangeArrowheads="1"/>
          </p:cNvSpPr>
          <p:nvPr/>
        </p:nvSpPr>
        <p:spPr bwMode="auto">
          <a:xfrm>
            <a:off x="8015288" y="2808288"/>
            <a:ext cx="11287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400" dirty="0"/>
              <a:t>electric field</a:t>
            </a:r>
          </a:p>
        </p:txBody>
      </p:sp>
      <p:cxnSp>
        <p:nvCxnSpPr>
          <p:cNvPr id="25" name="Straight Arrow Connector 24"/>
          <p:cNvCxnSpPr/>
          <p:nvPr/>
        </p:nvCxnSpPr>
        <p:spPr>
          <a:xfrm>
            <a:off x="7307263" y="3311525"/>
            <a:ext cx="0" cy="7127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7916863" y="3325813"/>
            <a:ext cx="0" cy="71278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7" name="Object 18"/>
          <p:cNvGraphicFramePr>
            <a:graphicFrameLocks noChangeAspect="1"/>
          </p:cNvGraphicFramePr>
          <p:nvPr>
            <p:extLst>
              <p:ext uri="{D42A27DB-BD31-4B8C-83A1-F6EECF244321}">
                <p14:modId xmlns:p14="http://schemas.microsoft.com/office/powerpoint/2010/main" val="665546570"/>
              </p:ext>
            </p:extLst>
          </p:nvPr>
        </p:nvGraphicFramePr>
        <p:xfrm>
          <a:off x="8526463" y="3619500"/>
          <a:ext cx="415925" cy="342900"/>
        </p:xfrm>
        <a:graphic>
          <a:graphicData uri="http://schemas.openxmlformats.org/presentationml/2006/ole">
            <mc:AlternateContent xmlns:mc="http://schemas.openxmlformats.org/markup-compatibility/2006">
              <mc:Choice xmlns:v="urn:schemas-microsoft-com:vml" Requires="v">
                <p:oleObj spid="_x0000_s10572" name="Equation" r:id="rId5" imgW="291973" imgH="241195" progId="Equation.DSMT4">
                  <p:embed/>
                </p:oleObj>
              </mc:Choice>
              <mc:Fallback>
                <p:oleObj name="Equation" r:id="rId5" imgW="291973" imgH="241195"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6463" y="3619500"/>
                        <a:ext cx="4159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8" name="Straight Arrow Connector 27"/>
          <p:cNvCxnSpPr/>
          <p:nvPr/>
        </p:nvCxnSpPr>
        <p:spPr>
          <a:xfrm flipH="1" flipV="1">
            <a:off x="7916863" y="3654425"/>
            <a:ext cx="609600" cy="1365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TextBox 156"/>
          <p:cNvSpPr txBox="1">
            <a:spLocks noChangeArrowheads="1"/>
          </p:cNvSpPr>
          <p:nvPr/>
        </p:nvSpPr>
        <p:spPr bwMode="auto">
          <a:xfrm>
            <a:off x="8382000" y="3878263"/>
            <a:ext cx="76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400" dirty="0"/>
              <a:t>current</a:t>
            </a:r>
          </a:p>
        </p:txBody>
      </p:sp>
      <p:cxnSp>
        <p:nvCxnSpPr>
          <p:cNvPr id="30" name="Straight Arrow Connector 29"/>
          <p:cNvCxnSpPr/>
          <p:nvPr/>
        </p:nvCxnSpPr>
        <p:spPr>
          <a:xfrm>
            <a:off x="7612063" y="3290888"/>
            <a:ext cx="0" cy="71278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4" name="Object 22"/>
          <p:cNvGraphicFramePr>
            <a:graphicFrameLocks noChangeAspect="1"/>
          </p:cNvGraphicFramePr>
          <p:nvPr>
            <p:extLst>
              <p:ext uri="{D42A27DB-BD31-4B8C-83A1-F6EECF244321}">
                <p14:modId xmlns:p14="http://schemas.microsoft.com/office/powerpoint/2010/main" val="1321288589"/>
              </p:ext>
            </p:extLst>
          </p:nvPr>
        </p:nvGraphicFramePr>
        <p:xfrm>
          <a:off x="6019800" y="2514600"/>
          <a:ext cx="1668462" cy="381000"/>
        </p:xfrm>
        <a:graphic>
          <a:graphicData uri="http://schemas.openxmlformats.org/presentationml/2006/ole">
            <mc:AlternateContent xmlns:mc="http://schemas.openxmlformats.org/markup-compatibility/2006">
              <mc:Choice xmlns:v="urn:schemas-microsoft-com:vml" Requires="v">
                <p:oleObj spid="_x0000_s10573" name="Equation" r:id="rId7" imgW="1117115" imgH="253890" progId="Equation.DSMT4">
                  <p:embed/>
                </p:oleObj>
              </mc:Choice>
              <mc:Fallback>
                <p:oleObj name="Equation" r:id="rId7" imgW="1117115" imgH="25389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2514600"/>
                        <a:ext cx="16684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 name="Object 23"/>
          <p:cNvGraphicFramePr>
            <a:graphicFrameLocks noChangeAspect="1"/>
          </p:cNvGraphicFramePr>
          <p:nvPr>
            <p:extLst>
              <p:ext uri="{D42A27DB-BD31-4B8C-83A1-F6EECF244321}">
                <p14:modId xmlns:p14="http://schemas.microsoft.com/office/powerpoint/2010/main" val="23410563"/>
              </p:ext>
            </p:extLst>
          </p:nvPr>
        </p:nvGraphicFramePr>
        <p:xfrm>
          <a:off x="6246813" y="5029200"/>
          <a:ext cx="1414462" cy="390525"/>
        </p:xfrm>
        <a:graphic>
          <a:graphicData uri="http://schemas.openxmlformats.org/presentationml/2006/ole">
            <mc:AlternateContent xmlns:mc="http://schemas.openxmlformats.org/markup-compatibility/2006">
              <mc:Choice xmlns:v="urn:schemas-microsoft-com:vml" Requires="v">
                <p:oleObj spid="_x0000_s10574" name="Equation" r:id="rId9" imgW="927000" imgH="253800" progId="Equation.DSMT4">
                  <p:embed/>
                </p:oleObj>
              </mc:Choice>
              <mc:Fallback>
                <p:oleObj name="Equation" r:id="rId9" imgW="927000" imgH="253800" progId="Equation.DSMT4">
                  <p:embed/>
                  <p:pic>
                    <p:nvPicPr>
                      <p:cNvPr id="0" name=""/>
                      <p:cNvPicPr>
                        <a:picLocks noChangeAspect="1" noChangeArrowheads="1"/>
                      </p:cNvPicPr>
                      <p:nvPr/>
                    </p:nvPicPr>
                    <p:blipFill>
                      <a:blip r:embed="rId10"/>
                      <a:srcRect/>
                      <a:stretch>
                        <a:fillRect/>
                      </a:stretch>
                    </p:blipFill>
                    <p:spPr bwMode="auto">
                      <a:xfrm>
                        <a:off x="6246813" y="5029200"/>
                        <a:ext cx="141446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Object 24"/>
          <p:cNvGraphicFramePr>
            <a:graphicFrameLocks noChangeAspect="1"/>
          </p:cNvGraphicFramePr>
          <p:nvPr>
            <p:extLst>
              <p:ext uri="{D42A27DB-BD31-4B8C-83A1-F6EECF244321}">
                <p14:modId xmlns:p14="http://schemas.microsoft.com/office/powerpoint/2010/main" val="706819869"/>
              </p:ext>
            </p:extLst>
          </p:nvPr>
        </p:nvGraphicFramePr>
        <p:xfrm>
          <a:off x="5410200" y="5478463"/>
          <a:ext cx="260350" cy="242887"/>
        </p:xfrm>
        <a:graphic>
          <a:graphicData uri="http://schemas.openxmlformats.org/presentationml/2006/ole">
            <mc:AlternateContent xmlns:mc="http://schemas.openxmlformats.org/markup-compatibility/2006">
              <mc:Choice xmlns:v="urn:schemas-microsoft-com:vml" Requires="v">
                <p:oleObj spid="_x0000_s10575" name="Equation" r:id="rId11" imgW="152334" imgH="139639" progId="Equation.DSMT4">
                  <p:embed/>
                </p:oleObj>
              </mc:Choice>
              <mc:Fallback>
                <p:oleObj name="Equation" r:id="rId11" imgW="152334" imgH="139639"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200" y="5478463"/>
                        <a:ext cx="26035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 name="TextBox 158"/>
          <p:cNvSpPr txBox="1">
            <a:spLocks noChangeArrowheads="1"/>
          </p:cNvSpPr>
          <p:nvPr/>
        </p:nvSpPr>
        <p:spPr bwMode="auto">
          <a:xfrm>
            <a:off x="5695950" y="5410200"/>
            <a:ext cx="3067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600" dirty="0"/>
              <a:t>- bulk conductivity, Siemens/m</a:t>
            </a:r>
          </a:p>
        </p:txBody>
      </p:sp>
      <p:sp>
        <p:nvSpPr>
          <p:cNvPr id="38" name="Rectangle 26"/>
          <p:cNvSpPr>
            <a:spLocks noChangeArrowheads="1"/>
          </p:cNvSpPr>
          <p:nvPr/>
        </p:nvSpPr>
        <p:spPr bwMode="auto">
          <a:xfrm>
            <a:off x="5190331" y="4414837"/>
            <a:ext cx="4029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600" dirty="0"/>
              <a:t>Translational motion of free charges in electric </a:t>
            </a:r>
            <a:r>
              <a:rPr lang="en-US" altLang="en-US" sz="1600" dirty="0" smtClean="0"/>
              <a:t>field described by the </a:t>
            </a:r>
            <a:r>
              <a:rPr lang="en-US" altLang="en-US" sz="1600" b="1" dirty="0" smtClean="0"/>
              <a:t>Ohm’s law </a:t>
            </a:r>
            <a:r>
              <a:rPr lang="en-US" altLang="en-US" sz="1600" dirty="0" smtClean="0"/>
              <a:t>(LTI):</a:t>
            </a:r>
            <a:endParaRPr lang="en-US" altLang="en-US" sz="1600" dirty="0"/>
          </a:p>
        </p:txBody>
      </p:sp>
      <p:sp>
        <p:nvSpPr>
          <p:cNvPr id="40" name="TextBox 39"/>
          <p:cNvSpPr txBox="1"/>
          <p:nvPr/>
        </p:nvSpPr>
        <p:spPr>
          <a:xfrm>
            <a:off x="5867400" y="2133600"/>
            <a:ext cx="3200400" cy="400110"/>
          </a:xfrm>
          <a:prstGeom prst="rect">
            <a:avLst/>
          </a:prstGeom>
          <a:noFill/>
        </p:spPr>
        <p:txBody>
          <a:bodyPr wrap="square" rtlCol="0">
            <a:spAutoFit/>
          </a:bodyPr>
          <a:lstStyle/>
          <a:p>
            <a:r>
              <a:rPr lang="en-US" sz="2000" b="1" dirty="0" smtClean="0"/>
              <a:t>Conduction current (A/m^2)</a:t>
            </a:r>
            <a:endParaRPr lang="en-US" sz="2000" b="1" dirty="0"/>
          </a:p>
        </p:txBody>
      </p:sp>
      <p:sp>
        <p:nvSpPr>
          <p:cNvPr id="41" name="Rectangle 40"/>
          <p:cNvSpPr/>
          <p:nvPr/>
        </p:nvSpPr>
        <p:spPr>
          <a:xfrm>
            <a:off x="819150" y="3392487"/>
            <a:ext cx="1676400" cy="4572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ectangle 41"/>
          <p:cNvSpPr/>
          <p:nvPr/>
        </p:nvSpPr>
        <p:spPr>
          <a:xfrm>
            <a:off x="819150" y="3087687"/>
            <a:ext cx="16764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TextBox 21"/>
          <p:cNvSpPr txBox="1">
            <a:spLocks noChangeArrowheads="1"/>
          </p:cNvSpPr>
          <p:nvPr/>
        </p:nvSpPr>
        <p:spPr bwMode="auto">
          <a:xfrm>
            <a:off x="755650" y="2971800"/>
            <a:ext cx="190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a:t>+ + + + + + + + + +</a:t>
            </a:r>
          </a:p>
        </p:txBody>
      </p:sp>
      <p:sp>
        <p:nvSpPr>
          <p:cNvPr id="44" name="Rectangle 43"/>
          <p:cNvSpPr/>
          <p:nvPr/>
        </p:nvSpPr>
        <p:spPr>
          <a:xfrm>
            <a:off x="825500" y="3994150"/>
            <a:ext cx="16764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TextBox 35"/>
          <p:cNvSpPr txBox="1">
            <a:spLocks noChangeArrowheads="1"/>
          </p:cNvSpPr>
          <p:nvPr/>
        </p:nvSpPr>
        <p:spPr bwMode="auto">
          <a:xfrm>
            <a:off x="754063" y="3829050"/>
            <a:ext cx="190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a:t>-  -  -  -  -  -  -  -  -  -</a:t>
            </a:r>
          </a:p>
        </p:txBody>
      </p:sp>
      <p:sp>
        <p:nvSpPr>
          <p:cNvPr id="46" name="TextBox 36"/>
          <p:cNvSpPr txBox="1">
            <a:spLocks noChangeArrowheads="1"/>
          </p:cNvSpPr>
          <p:nvPr/>
        </p:nvSpPr>
        <p:spPr bwMode="auto">
          <a:xfrm>
            <a:off x="760413" y="3581400"/>
            <a:ext cx="190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a:t>+   +     +    +    + </a:t>
            </a:r>
          </a:p>
        </p:txBody>
      </p:sp>
      <p:sp>
        <p:nvSpPr>
          <p:cNvPr id="47" name="TextBox 37"/>
          <p:cNvSpPr txBox="1">
            <a:spLocks noChangeArrowheads="1"/>
          </p:cNvSpPr>
          <p:nvPr/>
        </p:nvSpPr>
        <p:spPr bwMode="auto">
          <a:xfrm>
            <a:off x="742950" y="3227387"/>
            <a:ext cx="190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a:t>-     -      -    -     -   </a:t>
            </a:r>
          </a:p>
        </p:txBody>
      </p:sp>
      <p:cxnSp>
        <p:nvCxnSpPr>
          <p:cNvPr id="48" name="Straight Arrow Connector 47"/>
          <p:cNvCxnSpPr/>
          <p:nvPr/>
        </p:nvCxnSpPr>
        <p:spPr>
          <a:xfrm>
            <a:off x="1047750" y="3240087"/>
            <a:ext cx="0" cy="754063"/>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1390650" y="3232150"/>
            <a:ext cx="0" cy="75565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1733550" y="3240087"/>
            <a:ext cx="0" cy="754063"/>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2044700" y="3240087"/>
            <a:ext cx="0" cy="754063"/>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2400300" y="3240087"/>
            <a:ext cx="0" cy="754063"/>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1208088" y="3232150"/>
            <a:ext cx="0" cy="160337"/>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1549400" y="3240087"/>
            <a:ext cx="0" cy="15875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1885950" y="3232150"/>
            <a:ext cx="0" cy="160337"/>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2190750" y="3240087"/>
            <a:ext cx="0" cy="15875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2209800" y="3841750"/>
            <a:ext cx="0" cy="160337"/>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1885950" y="3849687"/>
            <a:ext cx="0" cy="15875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1581150" y="3849687"/>
            <a:ext cx="0" cy="15875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1200150" y="3849687"/>
            <a:ext cx="0" cy="15875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895350" y="3849687"/>
            <a:ext cx="0" cy="15875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895350" y="3240087"/>
            <a:ext cx="0" cy="15875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895350" y="3481387"/>
            <a:ext cx="0" cy="22860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1200150" y="3481387"/>
            <a:ext cx="0" cy="22860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1568450" y="3487737"/>
            <a:ext cx="0" cy="22860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1858963" y="3494087"/>
            <a:ext cx="0" cy="22860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2190750" y="3475037"/>
            <a:ext cx="0" cy="22860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a:off x="228600" y="3392487"/>
            <a:ext cx="304800" cy="3111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9" name="Straight Connector 68"/>
          <p:cNvCxnSpPr>
            <a:stCxn id="68" idx="0"/>
          </p:cNvCxnSpPr>
          <p:nvPr/>
        </p:nvCxnSpPr>
        <p:spPr>
          <a:xfrm flipV="1">
            <a:off x="381000" y="2971800"/>
            <a:ext cx="0" cy="420687"/>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81000" y="2971800"/>
            <a:ext cx="1276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a:endCxn id="43" idx="0"/>
          </p:cNvCxnSpPr>
          <p:nvPr/>
        </p:nvCxnSpPr>
        <p:spPr>
          <a:xfrm>
            <a:off x="1701800" y="2971800"/>
            <a:ext cx="6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68" idx="4"/>
          </p:cNvCxnSpPr>
          <p:nvPr/>
        </p:nvCxnSpPr>
        <p:spPr>
          <a:xfrm>
            <a:off x="381000" y="3703637"/>
            <a:ext cx="0" cy="563563"/>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81000" y="4267200"/>
            <a:ext cx="1276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45" idx="2"/>
            <a:endCxn id="45" idx="2"/>
          </p:cNvCxnSpPr>
          <p:nvPr/>
        </p:nvCxnSpPr>
        <p:spPr>
          <a:xfrm>
            <a:off x="1706563" y="419893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45" idx="2"/>
            <a:endCxn id="45" idx="2"/>
          </p:cNvCxnSpPr>
          <p:nvPr/>
        </p:nvCxnSpPr>
        <p:spPr>
          <a:xfrm>
            <a:off x="1706563" y="419893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a:endCxn id="44" idx="2"/>
          </p:cNvCxnSpPr>
          <p:nvPr/>
        </p:nvCxnSpPr>
        <p:spPr>
          <a:xfrm flipV="1">
            <a:off x="1663700" y="4146550"/>
            <a:ext cx="0" cy="120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a:endCxn id="42" idx="0"/>
          </p:cNvCxnSpPr>
          <p:nvPr/>
        </p:nvCxnSpPr>
        <p:spPr>
          <a:xfrm>
            <a:off x="1657350" y="2971800"/>
            <a:ext cx="0" cy="115887"/>
          </a:xfrm>
          <a:prstGeom prst="line">
            <a:avLst/>
          </a:prstGeom>
        </p:spPr>
        <p:style>
          <a:lnRef idx="1">
            <a:schemeClr val="accent1"/>
          </a:lnRef>
          <a:fillRef idx="0">
            <a:schemeClr val="accent1"/>
          </a:fillRef>
          <a:effectRef idx="0">
            <a:schemeClr val="accent1"/>
          </a:effectRef>
          <a:fontRef idx="minor">
            <a:schemeClr val="tx1"/>
          </a:fontRef>
        </p:style>
      </p:cxnSp>
      <p:sp>
        <p:nvSpPr>
          <p:cNvPr id="78" name="TextBox 113"/>
          <p:cNvSpPr txBox="1">
            <a:spLocks noChangeArrowheads="1"/>
          </p:cNvSpPr>
          <p:nvPr/>
        </p:nvSpPr>
        <p:spPr bwMode="auto">
          <a:xfrm>
            <a:off x="457200" y="3181350"/>
            <a:ext cx="152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a:t>V</a:t>
            </a:r>
          </a:p>
        </p:txBody>
      </p:sp>
      <p:graphicFrame>
        <p:nvGraphicFramePr>
          <p:cNvPr id="79" name="Object 117"/>
          <p:cNvGraphicFramePr>
            <a:graphicFrameLocks noChangeAspect="1"/>
          </p:cNvGraphicFramePr>
          <p:nvPr>
            <p:extLst>
              <p:ext uri="{D42A27DB-BD31-4B8C-83A1-F6EECF244321}">
                <p14:modId xmlns:p14="http://schemas.microsoft.com/office/powerpoint/2010/main" val="1134062447"/>
              </p:ext>
            </p:extLst>
          </p:nvPr>
        </p:nvGraphicFramePr>
        <p:xfrm>
          <a:off x="2728913" y="3363912"/>
          <a:ext cx="274637" cy="346075"/>
        </p:xfrm>
        <a:graphic>
          <a:graphicData uri="http://schemas.openxmlformats.org/presentationml/2006/ole">
            <mc:AlternateContent xmlns:mc="http://schemas.openxmlformats.org/markup-compatibility/2006">
              <mc:Choice xmlns:v="urn:schemas-microsoft-com:vml" Requires="v">
                <p:oleObj spid="_x0000_s10576" name="Equation" r:id="rId13" imgW="152334" imgH="190417" progId="Equation.DSMT4">
                  <p:embed/>
                </p:oleObj>
              </mc:Choice>
              <mc:Fallback>
                <p:oleObj name="Equation" r:id="rId13" imgW="152334" imgH="190417"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28913" y="3363912"/>
                        <a:ext cx="274637"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80" name="Straight Arrow Connector 79"/>
          <p:cNvCxnSpPr/>
          <p:nvPr/>
        </p:nvCxnSpPr>
        <p:spPr>
          <a:xfrm flipH="1">
            <a:off x="2190750" y="3536950"/>
            <a:ext cx="538163" cy="52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81" name="Object 122"/>
          <p:cNvGraphicFramePr>
            <a:graphicFrameLocks noChangeAspect="1"/>
          </p:cNvGraphicFramePr>
          <p:nvPr>
            <p:extLst>
              <p:ext uri="{D42A27DB-BD31-4B8C-83A1-F6EECF244321}">
                <p14:modId xmlns:p14="http://schemas.microsoft.com/office/powerpoint/2010/main" val="3485449292"/>
              </p:ext>
            </p:extLst>
          </p:nvPr>
        </p:nvGraphicFramePr>
        <p:xfrm>
          <a:off x="2728913" y="3059112"/>
          <a:ext cx="263525" cy="333375"/>
        </p:xfrm>
        <a:graphic>
          <a:graphicData uri="http://schemas.openxmlformats.org/presentationml/2006/ole">
            <mc:AlternateContent xmlns:mc="http://schemas.openxmlformats.org/markup-compatibility/2006">
              <mc:Choice xmlns:v="urn:schemas-microsoft-com:vml" Requires="v">
                <p:oleObj spid="_x0000_s10577" name="Equation" r:id="rId15" imgW="152334" imgH="190417" progId="Equation.DSMT4">
                  <p:embed/>
                </p:oleObj>
              </mc:Choice>
              <mc:Fallback>
                <p:oleObj name="Equation" r:id="rId15" imgW="152334" imgH="190417"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8913" y="3059112"/>
                        <a:ext cx="2635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82" name="Straight Arrow Connector 81"/>
          <p:cNvCxnSpPr/>
          <p:nvPr/>
        </p:nvCxnSpPr>
        <p:spPr>
          <a:xfrm flipH="1">
            <a:off x="2209800" y="3240087"/>
            <a:ext cx="519113" cy="793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83" name="Object 126"/>
          <p:cNvGraphicFramePr>
            <a:graphicFrameLocks noChangeAspect="1"/>
          </p:cNvGraphicFramePr>
          <p:nvPr>
            <p:extLst>
              <p:ext uri="{D42A27DB-BD31-4B8C-83A1-F6EECF244321}">
                <p14:modId xmlns:p14="http://schemas.microsoft.com/office/powerpoint/2010/main" val="510834943"/>
              </p:ext>
            </p:extLst>
          </p:nvPr>
        </p:nvGraphicFramePr>
        <p:xfrm>
          <a:off x="2670175" y="3676650"/>
          <a:ext cx="422275" cy="385762"/>
        </p:xfrm>
        <a:graphic>
          <a:graphicData uri="http://schemas.openxmlformats.org/presentationml/2006/ole">
            <mc:AlternateContent xmlns:mc="http://schemas.openxmlformats.org/markup-compatibility/2006">
              <mc:Choice xmlns:v="urn:schemas-microsoft-com:vml" Requires="v">
                <p:oleObj spid="_x0000_s10578" name="Equation" r:id="rId16" imgW="266469" imgH="241091" progId="Equation.DSMT4">
                  <p:embed/>
                </p:oleObj>
              </mc:Choice>
              <mc:Fallback>
                <p:oleObj name="Equation" r:id="rId16" imgW="266469" imgH="241091"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70175" y="3676650"/>
                        <a:ext cx="422275"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84" name="Straight Arrow Connector 83"/>
          <p:cNvCxnSpPr/>
          <p:nvPr/>
        </p:nvCxnSpPr>
        <p:spPr>
          <a:xfrm flipH="1" flipV="1">
            <a:off x="2400300" y="3722687"/>
            <a:ext cx="258763" cy="127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5" name="TextBox 132"/>
          <p:cNvSpPr txBox="1">
            <a:spLocks noChangeArrowheads="1"/>
          </p:cNvSpPr>
          <p:nvPr/>
        </p:nvSpPr>
        <p:spPr bwMode="auto">
          <a:xfrm>
            <a:off x="2971800" y="3052762"/>
            <a:ext cx="106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200"/>
              <a:t>electric field in vacuum</a:t>
            </a:r>
          </a:p>
        </p:txBody>
      </p:sp>
      <p:sp>
        <p:nvSpPr>
          <p:cNvPr id="86" name="TextBox 133"/>
          <p:cNvSpPr txBox="1">
            <a:spLocks noChangeArrowheads="1"/>
          </p:cNvSpPr>
          <p:nvPr/>
        </p:nvSpPr>
        <p:spPr bwMode="auto">
          <a:xfrm>
            <a:off x="2971800" y="3436937"/>
            <a:ext cx="1066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200" b="1"/>
              <a:t>polarization</a:t>
            </a:r>
          </a:p>
        </p:txBody>
      </p:sp>
      <p:sp>
        <p:nvSpPr>
          <p:cNvPr id="87" name="TextBox 134"/>
          <p:cNvSpPr txBox="1">
            <a:spLocks noChangeArrowheads="1"/>
          </p:cNvSpPr>
          <p:nvPr/>
        </p:nvSpPr>
        <p:spPr bwMode="auto">
          <a:xfrm>
            <a:off x="3048000" y="3665537"/>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200" b="1"/>
              <a:t>smaller</a:t>
            </a:r>
            <a:r>
              <a:rPr lang="en-US" altLang="en-US" sz="1200"/>
              <a:t> electric field in dielectric</a:t>
            </a:r>
          </a:p>
        </p:txBody>
      </p:sp>
      <p:sp>
        <p:nvSpPr>
          <p:cNvPr id="88" name="TextBox 15"/>
          <p:cNvSpPr txBox="1">
            <a:spLocks noChangeArrowheads="1"/>
          </p:cNvSpPr>
          <p:nvPr/>
        </p:nvSpPr>
        <p:spPr bwMode="auto">
          <a:xfrm>
            <a:off x="152400" y="3602037"/>
            <a:ext cx="228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a:t>-</a:t>
            </a:r>
          </a:p>
        </p:txBody>
      </p:sp>
      <p:sp>
        <p:nvSpPr>
          <p:cNvPr id="89" name="TextBox 130"/>
          <p:cNvSpPr txBox="1">
            <a:spLocks noChangeArrowheads="1"/>
          </p:cNvSpPr>
          <p:nvPr/>
        </p:nvSpPr>
        <p:spPr bwMode="auto">
          <a:xfrm>
            <a:off x="152400" y="3144837"/>
            <a:ext cx="228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a:t>+</a:t>
            </a:r>
          </a:p>
        </p:txBody>
      </p:sp>
      <p:sp>
        <p:nvSpPr>
          <p:cNvPr id="90" name="Oval 89"/>
          <p:cNvSpPr/>
          <p:nvPr/>
        </p:nvSpPr>
        <p:spPr>
          <a:xfrm>
            <a:off x="2063750" y="3384550"/>
            <a:ext cx="254000" cy="447675"/>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 name="Oval 90"/>
          <p:cNvSpPr/>
          <p:nvPr/>
        </p:nvSpPr>
        <p:spPr>
          <a:xfrm>
            <a:off x="1752600" y="3387725"/>
            <a:ext cx="252413" cy="447675"/>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 name="Oval 91"/>
          <p:cNvSpPr/>
          <p:nvPr/>
        </p:nvSpPr>
        <p:spPr>
          <a:xfrm>
            <a:off x="1435100" y="3387725"/>
            <a:ext cx="252413" cy="447675"/>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 name="Oval 92"/>
          <p:cNvSpPr/>
          <p:nvPr/>
        </p:nvSpPr>
        <p:spPr>
          <a:xfrm>
            <a:off x="1066800" y="3386137"/>
            <a:ext cx="252413" cy="447675"/>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 name="Oval 93"/>
          <p:cNvSpPr/>
          <p:nvPr/>
        </p:nvSpPr>
        <p:spPr>
          <a:xfrm>
            <a:off x="801688" y="3378200"/>
            <a:ext cx="254000" cy="447675"/>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97" name="Object 116"/>
          <p:cNvGraphicFramePr>
            <a:graphicFrameLocks noChangeAspect="1"/>
          </p:cNvGraphicFramePr>
          <p:nvPr>
            <p:extLst>
              <p:ext uri="{D42A27DB-BD31-4B8C-83A1-F6EECF244321}">
                <p14:modId xmlns:p14="http://schemas.microsoft.com/office/powerpoint/2010/main" val="3185311460"/>
              </p:ext>
            </p:extLst>
          </p:nvPr>
        </p:nvGraphicFramePr>
        <p:xfrm>
          <a:off x="762000" y="2514600"/>
          <a:ext cx="1231900" cy="373063"/>
        </p:xfrm>
        <a:graphic>
          <a:graphicData uri="http://schemas.openxmlformats.org/presentationml/2006/ole">
            <mc:AlternateContent xmlns:mc="http://schemas.openxmlformats.org/markup-compatibility/2006">
              <mc:Choice xmlns:v="urn:schemas-microsoft-com:vml" Requires="v">
                <p:oleObj spid="_x0000_s10579" name="Equation" r:id="rId18" imgW="799920" imgH="241200" progId="Equation.DSMT4">
                  <p:embed/>
                </p:oleObj>
              </mc:Choice>
              <mc:Fallback>
                <p:oleObj name="Equation" r:id="rId18" imgW="799920" imgH="241200" progId="Equation.DSMT4">
                  <p:embed/>
                  <p:pic>
                    <p:nvPicPr>
                      <p:cNvPr id="0" name=""/>
                      <p:cNvPicPr>
                        <a:picLocks noChangeAspect="1" noChangeArrowheads="1"/>
                      </p:cNvPicPr>
                      <p:nvPr/>
                    </p:nvPicPr>
                    <p:blipFill>
                      <a:blip r:embed="rId19"/>
                      <a:srcRect/>
                      <a:stretch>
                        <a:fillRect/>
                      </a:stretch>
                    </p:blipFill>
                    <p:spPr bwMode="auto">
                      <a:xfrm>
                        <a:off x="762000" y="2514600"/>
                        <a:ext cx="123190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8" name="Rectangle 12"/>
          <p:cNvSpPr>
            <a:spLocks noChangeArrowheads="1"/>
          </p:cNvSpPr>
          <p:nvPr/>
        </p:nvSpPr>
        <p:spPr bwMode="auto">
          <a:xfrm>
            <a:off x="415925" y="4495800"/>
            <a:ext cx="41719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400" dirty="0"/>
              <a:t>Polarization [Coulomb/m^2] is displacement of charges </a:t>
            </a:r>
            <a:r>
              <a:rPr lang="en-US" altLang="en-US" sz="1400" b="1" dirty="0"/>
              <a:t>bound to atoms</a:t>
            </a:r>
            <a:r>
              <a:rPr lang="en-US" altLang="en-US" sz="1400" dirty="0"/>
              <a:t>, molecules, lattices, boundaries</a:t>
            </a:r>
            <a:r>
              <a:rPr lang="en-US" altLang="en-US" sz="1400" dirty="0" smtClean="0"/>
              <a:t>,… described </a:t>
            </a:r>
            <a:r>
              <a:rPr lang="en-US" altLang="en-US" sz="1400" b="1" dirty="0" smtClean="0"/>
              <a:t>by material (constitutive) equations </a:t>
            </a:r>
            <a:r>
              <a:rPr lang="en-US" altLang="en-US" sz="1400" dirty="0" smtClean="0"/>
              <a:t>(LTI):</a:t>
            </a:r>
            <a:endParaRPr lang="en-US" altLang="en-US" sz="1400" dirty="0"/>
          </a:p>
        </p:txBody>
      </p:sp>
      <p:sp>
        <p:nvSpPr>
          <p:cNvPr id="99" name="TextBox 98"/>
          <p:cNvSpPr txBox="1"/>
          <p:nvPr/>
        </p:nvSpPr>
        <p:spPr>
          <a:xfrm>
            <a:off x="381000" y="2209800"/>
            <a:ext cx="4419600" cy="338554"/>
          </a:xfrm>
          <a:prstGeom prst="rect">
            <a:avLst/>
          </a:prstGeom>
          <a:noFill/>
        </p:spPr>
        <p:txBody>
          <a:bodyPr wrap="square" rtlCol="0">
            <a:spAutoFit/>
          </a:bodyPr>
          <a:lstStyle/>
          <a:p>
            <a:r>
              <a:rPr lang="en-US" sz="1600" b="1" dirty="0" smtClean="0"/>
              <a:t>Displacement in vacuum and polarization currents</a:t>
            </a:r>
            <a:endParaRPr lang="en-US" sz="1600" b="1" dirty="0"/>
          </a:p>
        </p:txBody>
      </p:sp>
      <p:graphicFrame>
        <p:nvGraphicFramePr>
          <p:cNvPr id="103" name="Object 102"/>
          <p:cNvGraphicFramePr>
            <a:graphicFrameLocks noChangeAspect="1"/>
          </p:cNvGraphicFramePr>
          <p:nvPr>
            <p:extLst>
              <p:ext uri="{D42A27DB-BD31-4B8C-83A1-F6EECF244321}">
                <p14:modId xmlns:p14="http://schemas.microsoft.com/office/powerpoint/2010/main" val="1263469621"/>
              </p:ext>
            </p:extLst>
          </p:nvPr>
        </p:nvGraphicFramePr>
        <p:xfrm>
          <a:off x="529431" y="5348287"/>
          <a:ext cx="2268537" cy="373063"/>
        </p:xfrm>
        <a:graphic>
          <a:graphicData uri="http://schemas.openxmlformats.org/presentationml/2006/ole">
            <mc:AlternateContent xmlns:mc="http://schemas.openxmlformats.org/markup-compatibility/2006">
              <mc:Choice xmlns:v="urn:schemas-microsoft-com:vml" Requires="v">
                <p:oleObj spid="_x0000_s10580" name="Equation" r:id="rId20" imgW="1473120" imgH="241200" progId="Equation.DSMT4">
                  <p:embed/>
                </p:oleObj>
              </mc:Choice>
              <mc:Fallback>
                <p:oleObj name="Equation" r:id="rId20" imgW="1473120" imgH="241200" progId="Equation.DSMT4">
                  <p:embed/>
                  <p:pic>
                    <p:nvPicPr>
                      <p:cNvPr id="0" name="Object 11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29431" y="5348287"/>
                        <a:ext cx="2268537"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4" name="Object 103"/>
          <p:cNvGraphicFramePr>
            <a:graphicFrameLocks noChangeAspect="1"/>
          </p:cNvGraphicFramePr>
          <p:nvPr>
            <p:extLst>
              <p:ext uri="{D42A27DB-BD31-4B8C-83A1-F6EECF244321}">
                <p14:modId xmlns:p14="http://schemas.microsoft.com/office/powerpoint/2010/main" val="1585792670"/>
              </p:ext>
            </p:extLst>
          </p:nvPr>
        </p:nvGraphicFramePr>
        <p:xfrm>
          <a:off x="2401887" y="2514600"/>
          <a:ext cx="1865313" cy="371475"/>
        </p:xfrm>
        <a:graphic>
          <a:graphicData uri="http://schemas.openxmlformats.org/presentationml/2006/ole">
            <mc:AlternateContent xmlns:mc="http://schemas.openxmlformats.org/markup-compatibility/2006">
              <mc:Choice xmlns:v="urn:schemas-microsoft-com:vml" Requires="v">
                <p:oleObj spid="_x0000_s10581" name="Equation" r:id="rId22" imgW="1282700" imgH="254000" progId="Equation.DSMT4">
                  <p:embed/>
                </p:oleObj>
              </mc:Choice>
              <mc:Fallback>
                <p:oleObj name="Equation" r:id="rId22" imgW="1282700" imgH="254000" progId="Equation.DSMT4">
                  <p:embed/>
                  <p:pic>
                    <p:nvPicPr>
                      <p:cNvPr id="0" name="Object 13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401887" y="2514600"/>
                        <a:ext cx="186531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5" name="TextBox 104"/>
          <p:cNvSpPr txBox="1"/>
          <p:nvPr/>
        </p:nvSpPr>
        <p:spPr>
          <a:xfrm>
            <a:off x="609600" y="5867400"/>
            <a:ext cx="8458200" cy="369332"/>
          </a:xfrm>
          <a:prstGeom prst="rect">
            <a:avLst/>
          </a:prstGeom>
          <a:noFill/>
        </p:spPr>
        <p:txBody>
          <a:bodyPr wrap="square" rtlCol="0">
            <a:spAutoFit/>
          </a:bodyPr>
          <a:lstStyle/>
          <a:p>
            <a:r>
              <a:rPr lang="en-US" dirty="0" smtClean="0"/>
              <a:t>See more in the “Material World…” tutorial, DesignCon 2016 at </a:t>
            </a:r>
            <a:r>
              <a:rPr lang="en-US" dirty="0" smtClean="0">
                <a:hlinkClick r:id="rId24"/>
              </a:rPr>
              <a:t>www.simberian.com</a:t>
            </a:r>
            <a:r>
              <a:rPr lang="en-US" dirty="0" smtClean="0"/>
              <a:t> </a:t>
            </a:r>
            <a:endParaRPr lang="en-US" dirty="0"/>
          </a:p>
        </p:txBody>
      </p:sp>
      <p:cxnSp>
        <p:nvCxnSpPr>
          <p:cNvPr id="109" name="Straight Arrow Connector 108"/>
          <p:cNvCxnSpPr/>
          <p:nvPr/>
        </p:nvCxnSpPr>
        <p:spPr>
          <a:xfrm flipH="1" flipV="1">
            <a:off x="6096000" y="1981200"/>
            <a:ext cx="3048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p:nvPr/>
        </p:nvCxnSpPr>
        <p:spPr>
          <a:xfrm flipV="1">
            <a:off x="3124200" y="1828800"/>
            <a:ext cx="9144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0"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20</a:t>
            </a:fld>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2751760408"/>
              </p:ext>
            </p:extLst>
          </p:nvPr>
        </p:nvGraphicFramePr>
        <p:xfrm>
          <a:off x="2904888" y="1371600"/>
          <a:ext cx="3419712" cy="624683"/>
        </p:xfrm>
        <a:graphic>
          <a:graphicData uri="http://schemas.openxmlformats.org/presentationml/2006/ole">
            <mc:AlternateContent xmlns:mc="http://schemas.openxmlformats.org/markup-compatibility/2006">
              <mc:Choice xmlns:v="urn:schemas-microsoft-com:vml" Requires="v">
                <p:oleObj spid="_x0000_s10582" name="Equation" r:id="rId25" imgW="2082600" imgH="380880" progId="Equation.DSMT4">
                  <p:embed/>
                </p:oleObj>
              </mc:Choice>
              <mc:Fallback>
                <p:oleObj name="Equation" r:id="rId25" imgW="2082600" imgH="380880" progId="Equation.DSMT4">
                  <p:embed/>
                  <p:pic>
                    <p:nvPicPr>
                      <p:cNvPr id="0" name="Object 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904888" y="1371600"/>
                        <a:ext cx="3419712" cy="624683"/>
                      </a:xfrm>
                      <a:prstGeom prst="rect">
                        <a:avLst/>
                      </a:prstGeom>
                      <a:noFill/>
                      <a:ln>
                        <a:noFill/>
                      </a:ln>
                    </p:spPr>
                  </p:pic>
                </p:oleObj>
              </mc:Fallback>
            </mc:AlternateContent>
          </a:graphicData>
        </a:graphic>
      </p:graphicFrame>
      <p:sp>
        <p:nvSpPr>
          <p:cNvPr id="32" name="Oval 31"/>
          <p:cNvSpPr/>
          <p:nvPr/>
        </p:nvSpPr>
        <p:spPr>
          <a:xfrm>
            <a:off x="3962400" y="1219200"/>
            <a:ext cx="1066800" cy="800100"/>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5181600" y="1219200"/>
            <a:ext cx="1149350" cy="876300"/>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61021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Current density in strip line: </a:t>
            </a:r>
            <a:br>
              <a:rPr lang="en-US" dirty="0" smtClean="0"/>
            </a:br>
            <a:r>
              <a:rPr lang="en-US" dirty="0" smtClean="0"/>
              <a:t>current crowding</a:t>
            </a:r>
            <a:endParaRPr lang="en-US" dirty="0"/>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89150"/>
            <a:ext cx="4641850" cy="168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25" y="3816350"/>
            <a:ext cx="4656138" cy="167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2362200"/>
            <a:ext cx="3288030" cy="13258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4114800"/>
            <a:ext cx="3185160" cy="13258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3"/>
          <p:cNvSpPr txBox="1">
            <a:spLocks noChangeArrowheads="1"/>
          </p:cNvSpPr>
          <p:nvPr/>
        </p:nvSpPr>
        <p:spPr bwMode="auto">
          <a:xfrm>
            <a:off x="1052513" y="2609850"/>
            <a:ext cx="14890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600">
                <a:solidFill>
                  <a:schemeClr val="bg1"/>
                </a:solidFill>
              </a:rPr>
              <a:t>f=0.1 MHz</a:t>
            </a:r>
          </a:p>
          <a:p>
            <a:pPr eaLnBrk="1" hangingPunct="1"/>
            <a:r>
              <a:rPr lang="en-US" altLang="en-US" sz="1600">
                <a:solidFill>
                  <a:schemeClr val="bg1"/>
                </a:solidFill>
              </a:rPr>
              <a:t>sd=8.2 mil </a:t>
            </a:r>
          </a:p>
          <a:p>
            <a:pPr eaLnBrk="1" hangingPunct="1"/>
            <a:r>
              <a:rPr lang="en-US" altLang="en-US" sz="1600">
                <a:solidFill>
                  <a:schemeClr val="bg1"/>
                </a:solidFill>
              </a:rPr>
              <a:t>t/sd=0.146 </a:t>
            </a:r>
          </a:p>
        </p:txBody>
      </p:sp>
      <p:sp>
        <p:nvSpPr>
          <p:cNvPr id="9" name="TextBox 12"/>
          <p:cNvSpPr txBox="1">
            <a:spLocks noChangeArrowheads="1"/>
          </p:cNvSpPr>
          <p:nvPr/>
        </p:nvSpPr>
        <p:spPr bwMode="auto">
          <a:xfrm>
            <a:off x="1049338" y="4332287"/>
            <a:ext cx="14906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600">
                <a:solidFill>
                  <a:schemeClr val="bg1"/>
                </a:solidFill>
              </a:rPr>
              <a:t>f=1 MHz</a:t>
            </a:r>
          </a:p>
          <a:p>
            <a:pPr eaLnBrk="1" hangingPunct="1"/>
            <a:r>
              <a:rPr lang="en-US" altLang="en-US" sz="1600">
                <a:solidFill>
                  <a:schemeClr val="bg1"/>
                </a:solidFill>
              </a:rPr>
              <a:t>sd=2.59 mil</a:t>
            </a:r>
          </a:p>
          <a:p>
            <a:pPr eaLnBrk="1" hangingPunct="1"/>
            <a:r>
              <a:rPr lang="en-US" altLang="en-US" sz="1600">
                <a:solidFill>
                  <a:schemeClr val="bg1"/>
                </a:solidFill>
              </a:rPr>
              <a:t>t/sd=0.46</a:t>
            </a:r>
          </a:p>
        </p:txBody>
      </p:sp>
      <p:cxnSp>
        <p:nvCxnSpPr>
          <p:cNvPr id="11" name="Straight Arrow Connector 10"/>
          <p:cNvCxnSpPr/>
          <p:nvPr/>
        </p:nvCxnSpPr>
        <p:spPr>
          <a:xfrm flipH="1" flipV="1">
            <a:off x="3124200" y="5440680"/>
            <a:ext cx="457200" cy="1981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875756" y="5562600"/>
            <a:ext cx="2686844" cy="830997"/>
          </a:xfrm>
          <a:prstGeom prst="rect">
            <a:avLst/>
          </a:prstGeom>
          <a:noFill/>
        </p:spPr>
        <p:txBody>
          <a:bodyPr wrap="square" rtlCol="0">
            <a:spAutoFit/>
          </a:bodyPr>
          <a:lstStyle/>
          <a:p>
            <a:r>
              <a:rPr lang="en-US" sz="1600" dirty="0" smtClean="0"/>
              <a:t>Concentration of current below the strip at higher frequency</a:t>
            </a:r>
            <a:endParaRPr lang="en-US" sz="1600" dirty="0"/>
          </a:p>
        </p:txBody>
      </p:sp>
      <p:sp>
        <p:nvSpPr>
          <p:cNvPr id="16" name="TextBox 15"/>
          <p:cNvSpPr txBox="1"/>
          <p:nvPr/>
        </p:nvSpPr>
        <p:spPr>
          <a:xfrm>
            <a:off x="1371600" y="1752600"/>
            <a:ext cx="6934200" cy="369332"/>
          </a:xfrm>
          <a:prstGeom prst="rect">
            <a:avLst/>
          </a:prstGeom>
          <a:noFill/>
        </p:spPr>
        <p:txBody>
          <a:bodyPr wrap="square" rtlCol="0">
            <a:spAutoFit/>
          </a:bodyPr>
          <a:lstStyle/>
          <a:p>
            <a:r>
              <a:rPr lang="en-US" dirty="0"/>
              <a:t>A</a:t>
            </a:r>
            <a:r>
              <a:rPr lang="en-US" dirty="0" smtClean="0"/>
              <a:t>lmost uniform distribution through thickness, both in planes and strip</a:t>
            </a:r>
            <a:endParaRPr lang="en-US" dirty="0"/>
          </a:p>
        </p:txBody>
      </p:sp>
      <p:cxnSp>
        <p:nvCxnSpPr>
          <p:cNvPr id="18" name="Straight Arrow Connector 17"/>
          <p:cNvCxnSpPr/>
          <p:nvPr/>
        </p:nvCxnSpPr>
        <p:spPr>
          <a:xfrm flipH="1">
            <a:off x="4419600" y="2057400"/>
            <a:ext cx="838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6477000" y="2057400"/>
            <a:ext cx="228600" cy="5524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715000" y="5638800"/>
            <a:ext cx="3352800" cy="523220"/>
          </a:xfrm>
          <a:prstGeom prst="rect">
            <a:avLst/>
          </a:prstGeom>
          <a:noFill/>
        </p:spPr>
        <p:txBody>
          <a:bodyPr wrap="square" rtlCol="0">
            <a:spAutoFit/>
          </a:bodyPr>
          <a:lstStyle/>
          <a:p>
            <a:r>
              <a:rPr lang="en-US" sz="1400" dirty="0" smtClean="0"/>
              <a:t>Strip width 7 mil, </a:t>
            </a:r>
            <a:r>
              <a:rPr lang="en-US" sz="1400" dirty="0"/>
              <a:t>t=1.2 </a:t>
            </a:r>
            <a:r>
              <a:rPr lang="en-US" sz="1400" dirty="0" smtClean="0"/>
              <a:t>mil, planes 0.77 mil;</a:t>
            </a:r>
          </a:p>
          <a:p>
            <a:r>
              <a:rPr lang="en-US" sz="1400" dirty="0" smtClean="0"/>
              <a:t>Peak values are shown; </a:t>
            </a:r>
            <a:r>
              <a:rPr lang="en-US" sz="1400" dirty="0" err="1" smtClean="0"/>
              <a:t>sd</a:t>
            </a:r>
            <a:r>
              <a:rPr lang="en-US" sz="1400" dirty="0" smtClean="0"/>
              <a:t> is skin depth;</a:t>
            </a:r>
            <a:endParaRPr lang="en-US" sz="1400" dirty="0"/>
          </a:p>
        </p:txBody>
      </p:sp>
      <p:sp>
        <p:nvSpPr>
          <p:cNvPr id="19" name="TextBox 18"/>
          <p:cNvSpPr txBox="1"/>
          <p:nvPr/>
        </p:nvSpPr>
        <p:spPr>
          <a:xfrm>
            <a:off x="3886200" y="2819400"/>
            <a:ext cx="1371600" cy="400110"/>
          </a:xfrm>
          <a:prstGeom prst="rect">
            <a:avLst/>
          </a:prstGeom>
          <a:noFill/>
        </p:spPr>
        <p:txBody>
          <a:bodyPr wrap="square" rtlCol="0">
            <a:spAutoFit/>
          </a:bodyPr>
          <a:lstStyle/>
          <a:p>
            <a:r>
              <a:rPr lang="en-US" sz="2000" i="1" dirty="0" err="1" smtClean="0">
                <a:solidFill>
                  <a:schemeClr val="bg1"/>
                </a:solidFill>
              </a:rPr>
              <a:t>Ir</a:t>
            </a:r>
            <a:r>
              <a:rPr lang="en-US" dirty="0" smtClean="0">
                <a:solidFill>
                  <a:schemeClr val="bg1"/>
                </a:solidFill>
              </a:rPr>
              <a:t>=-0.005 A</a:t>
            </a:r>
            <a:endParaRPr lang="en-US" dirty="0">
              <a:solidFill>
                <a:schemeClr val="bg1"/>
              </a:solidFill>
            </a:endParaRPr>
          </a:p>
        </p:txBody>
      </p:sp>
      <p:cxnSp>
        <p:nvCxnSpPr>
          <p:cNvPr id="14" name="Straight Arrow Connector 13"/>
          <p:cNvCxnSpPr>
            <a:stCxn id="19" idx="1"/>
          </p:cNvCxnSpPr>
          <p:nvPr/>
        </p:nvCxnSpPr>
        <p:spPr>
          <a:xfrm flipH="1" flipV="1">
            <a:off x="3581400" y="2514600"/>
            <a:ext cx="304800" cy="5048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9" idx="1"/>
          </p:cNvCxnSpPr>
          <p:nvPr/>
        </p:nvCxnSpPr>
        <p:spPr>
          <a:xfrm flipH="1">
            <a:off x="3505200" y="3019455"/>
            <a:ext cx="381000" cy="5619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22" name="Object 21"/>
          <p:cNvGraphicFramePr>
            <a:graphicFrameLocks noChangeAspect="1"/>
          </p:cNvGraphicFramePr>
          <p:nvPr>
            <p:extLst>
              <p:ext uri="{D42A27DB-BD31-4B8C-83A1-F6EECF244321}">
                <p14:modId xmlns:p14="http://schemas.microsoft.com/office/powerpoint/2010/main" val="33680004"/>
              </p:ext>
            </p:extLst>
          </p:nvPr>
        </p:nvGraphicFramePr>
        <p:xfrm>
          <a:off x="546100" y="1219200"/>
          <a:ext cx="1462088" cy="609600"/>
        </p:xfrm>
        <a:graphic>
          <a:graphicData uri="http://schemas.openxmlformats.org/presentationml/2006/ole">
            <mc:AlternateContent xmlns:mc="http://schemas.openxmlformats.org/markup-compatibility/2006">
              <mc:Choice xmlns:v="urn:schemas-microsoft-com:vml" Requires="v">
                <p:oleObj spid="_x0000_s11357" name="Equation" r:id="rId7" imgW="914400" imgH="380880" progId="Equation.DSMT4">
                  <p:embed/>
                </p:oleObj>
              </mc:Choice>
              <mc:Fallback>
                <p:oleObj name="Equation" r:id="rId7" imgW="914400" imgH="380880" progId="Equation.DSMT4">
                  <p:embed/>
                  <p:pic>
                    <p:nvPicPr>
                      <p:cNvPr id="0" name=""/>
                      <p:cNvPicPr/>
                      <p:nvPr/>
                    </p:nvPicPr>
                    <p:blipFill>
                      <a:blip r:embed="rId8"/>
                      <a:stretch>
                        <a:fillRect/>
                      </a:stretch>
                    </p:blipFill>
                    <p:spPr>
                      <a:xfrm>
                        <a:off x="546100" y="1219200"/>
                        <a:ext cx="1462088" cy="609600"/>
                      </a:xfrm>
                      <a:prstGeom prst="rect">
                        <a:avLst/>
                      </a:prstGeom>
                      <a:solidFill>
                        <a:schemeClr val="bg1">
                          <a:alpha val="67000"/>
                        </a:schemeClr>
                      </a:solidFill>
                    </p:spPr>
                  </p:pic>
                </p:oleObj>
              </mc:Fallback>
            </mc:AlternateContent>
          </a:graphicData>
        </a:graphic>
      </p:graphicFrame>
      <p:sp>
        <p:nvSpPr>
          <p:cNvPr id="25" name="TextBox 24"/>
          <p:cNvSpPr txBox="1"/>
          <p:nvPr/>
        </p:nvSpPr>
        <p:spPr>
          <a:xfrm>
            <a:off x="2362200" y="2647890"/>
            <a:ext cx="1371600" cy="400110"/>
          </a:xfrm>
          <a:prstGeom prst="rect">
            <a:avLst/>
          </a:prstGeom>
          <a:noFill/>
        </p:spPr>
        <p:txBody>
          <a:bodyPr wrap="square" rtlCol="0">
            <a:spAutoFit/>
          </a:bodyPr>
          <a:lstStyle/>
          <a:p>
            <a:r>
              <a:rPr lang="en-US" sz="2000" i="1" dirty="0" smtClean="0">
                <a:solidFill>
                  <a:schemeClr val="bg1"/>
                </a:solidFill>
              </a:rPr>
              <a:t>Is</a:t>
            </a:r>
            <a:r>
              <a:rPr lang="en-US" dirty="0" smtClean="0">
                <a:solidFill>
                  <a:schemeClr val="bg1"/>
                </a:solidFill>
              </a:rPr>
              <a:t>=0.01 </a:t>
            </a:r>
            <a:r>
              <a:rPr lang="en-US" dirty="0" smtClean="0">
                <a:solidFill>
                  <a:schemeClr val="bg1"/>
                </a:solidFill>
              </a:rPr>
              <a:t>A</a:t>
            </a:r>
            <a:endParaRPr lang="en-US" dirty="0">
              <a:solidFill>
                <a:schemeClr val="bg1"/>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373901178"/>
              </p:ext>
            </p:extLst>
          </p:nvPr>
        </p:nvGraphicFramePr>
        <p:xfrm>
          <a:off x="76199" y="2381310"/>
          <a:ext cx="381995" cy="361890"/>
        </p:xfrm>
        <a:graphic>
          <a:graphicData uri="http://schemas.openxmlformats.org/presentationml/2006/ole">
            <mc:AlternateContent xmlns:mc="http://schemas.openxmlformats.org/markup-compatibility/2006">
              <mc:Choice xmlns:v="urn:schemas-microsoft-com:vml" Requires="v">
                <p:oleObj spid="_x0000_s11358" name="Equation" r:id="rId9" imgW="241200" imgH="228600" progId="Equation.DSMT4">
                  <p:embed/>
                </p:oleObj>
              </mc:Choice>
              <mc:Fallback>
                <p:oleObj name="Equation" r:id="rId9" imgW="241200" imgH="228600" progId="Equation.DSMT4">
                  <p:embed/>
                  <p:pic>
                    <p:nvPicPr>
                      <p:cNvPr id="0" name=""/>
                      <p:cNvPicPr/>
                      <p:nvPr/>
                    </p:nvPicPr>
                    <p:blipFill>
                      <a:blip r:embed="rId10"/>
                      <a:stretch>
                        <a:fillRect/>
                      </a:stretch>
                    </p:blipFill>
                    <p:spPr>
                      <a:xfrm>
                        <a:off x="76199" y="2381310"/>
                        <a:ext cx="381995" cy="36189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813417313"/>
              </p:ext>
            </p:extLst>
          </p:nvPr>
        </p:nvGraphicFramePr>
        <p:xfrm>
          <a:off x="150812" y="4114800"/>
          <a:ext cx="382588" cy="361950"/>
        </p:xfrm>
        <a:graphic>
          <a:graphicData uri="http://schemas.openxmlformats.org/presentationml/2006/ole">
            <mc:AlternateContent xmlns:mc="http://schemas.openxmlformats.org/markup-compatibility/2006">
              <mc:Choice xmlns:v="urn:schemas-microsoft-com:vml" Requires="v">
                <p:oleObj spid="_x0000_s11359" name="Equation" r:id="rId11" imgW="241200" imgH="228600" progId="Equation.DSMT4">
                  <p:embed/>
                </p:oleObj>
              </mc:Choice>
              <mc:Fallback>
                <p:oleObj name="Equation" r:id="rId11" imgW="241200" imgH="228600" progId="Equation.DSMT4">
                  <p:embed/>
                  <p:pic>
                    <p:nvPicPr>
                      <p:cNvPr id="0" name="Object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0812" y="4114800"/>
                        <a:ext cx="38258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29188582"/>
              </p:ext>
            </p:extLst>
          </p:nvPr>
        </p:nvGraphicFramePr>
        <p:xfrm>
          <a:off x="195263" y="5481638"/>
          <a:ext cx="2300287" cy="677862"/>
        </p:xfrm>
        <a:graphic>
          <a:graphicData uri="http://schemas.openxmlformats.org/presentationml/2006/ole">
            <mc:AlternateContent xmlns:mc="http://schemas.openxmlformats.org/markup-compatibility/2006">
              <mc:Choice xmlns:v="urn:schemas-microsoft-com:vml" Requires="v">
                <p:oleObj spid="_x0000_s11360" name="Equation" r:id="rId13" imgW="1726920" imgH="507960" progId="Equation.DSMT4">
                  <p:embed/>
                </p:oleObj>
              </mc:Choice>
              <mc:Fallback>
                <p:oleObj name="Equation" r:id="rId13" imgW="1726920" imgH="507960" progId="Equation.DSMT4">
                  <p:embed/>
                  <p:pic>
                    <p:nvPicPr>
                      <p:cNvPr id="0" name=""/>
                      <p:cNvPicPr>
                        <a:picLocks noChangeAspect="1" noChangeArrowheads="1"/>
                      </p:cNvPicPr>
                      <p:nvPr/>
                    </p:nvPicPr>
                    <p:blipFill>
                      <a:blip r:embed="rId14"/>
                      <a:srcRect/>
                      <a:stretch>
                        <a:fillRect/>
                      </a:stretch>
                    </p:blipFill>
                    <p:spPr bwMode="auto">
                      <a:xfrm>
                        <a:off x="195263" y="5481638"/>
                        <a:ext cx="2300287" cy="677862"/>
                      </a:xfrm>
                      <a:prstGeom prst="rect">
                        <a:avLst/>
                      </a:prstGeom>
                      <a:solidFill>
                        <a:schemeClr val="bg1">
                          <a:alpha val="67058"/>
                        </a:schemeClr>
                      </a:solidFill>
                      <a:ln>
                        <a:noFill/>
                      </a:ln>
                    </p:spPr>
                  </p:pic>
                </p:oleObj>
              </mc:Fallback>
            </mc:AlternateContent>
          </a:graphicData>
        </a:graphic>
      </p:graphicFrame>
      <p:cxnSp>
        <p:nvCxnSpPr>
          <p:cNvPr id="27" name="Straight Arrow Connector 26"/>
          <p:cNvCxnSpPr/>
          <p:nvPr/>
        </p:nvCxnSpPr>
        <p:spPr>
          <a:xfrm flipV="1">
            <a:off x="568325" y="4724400"/>
            <a:ext cx="0" cy="7753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21</a:t>
            </a:fld>
            <a:endParaRPr lang="en-US" dirty="0"/>
          </a:p>
        </p:txBody>
      </p:sp>
    </p:spTree>
    <p:extLst>
      <p:ext uri="{BB962C8B-B14F-4D97-AF65-F5344CB8AC3E}">
        <p14:creationId xmlns:p14="http://schemas.microsoft.com/office/powerpoint/2010/main" val="39335067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Current density in strip line: </a:t>
            </a:r>
            <a:br>
              <a:rPr lang="en-US" dirty="0" smtClean="0"/>
            </a:br>
            <a:r>
              <a:rPr lang="en-US" dirty="0" smtClean="0"/>
              <a:t>transition to skin-effect</a:t>
            </a:r>
            <a:endParaRPr lang="en-US" dirty="0"/>
          </a:p>
        </p:txBody>
      </p:sp>
      <p:sp>
        <p:nvSpPr>
          <p:cNvPr id="15" name="TextBox 14"/>
          <p:cNvSpPr txBox="1"/>
          <p:nvPr/>
        </p:nvSpPr>
        <p:spPr>
          <a:xfrm>
            <a:off x="951706" y="5960507"/>
            <a:ext cx="4915694" cy="369332"/>
          </a:xfrm>
          <a:prstGeom prst="rect">
            <a:avLst/>
          </a:prstGeom>
          <a:noFill/>
        </p:spPr>
        <p:txBody>
          <a:bodyPr wrap="square" rtlCol="0">
            <a:spAutoFit/>
          </a:bodyPr>
          <a:lstStyle/>
          <a:p>
            <a:r>
              <a:rPr lang="en-US" dirty="0" smtClean="0"/>
              <a:t>Current flow in thin layer at 1 GHz (typical PCB)</a:t>
            </a:r>
            <a:endParaRPr lang="en-US" dirty="0"/>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2209800"/>
            <a:ext cx="4656138" cy="1671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163" y="3881437"/>
            <a:ext cx="4632325" cy="170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9750" y="2484913"/>
            <a:ext cx="3067050" cy="132778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4248150"/>
            <a:ext cx="3007995" cy="13144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7" name="TextBox 9"/>
          <p:cNvSpPr txBox="1">
            <a:spLocks noChangeArrowheads="1"/>
          </p:cNvSpPr>
          <p:nvPr/>
        </p:nvSpPr>
        <p:spPr bwMode="auto">
          <a:xfrm>
            <a:off x="1182688" y="2733675"/>
            <a:ext cx="14890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600">
                <a:solidFill>
                  <a:schemeClr val="bg1"/>
                </a:solidFill>
              </a:rPr>
              <a:t>f=10 MHz</a:t>
            </a:r>
          </a:p>
          <a:p>
            <a:pPr eaLnBrk="1" hangingPunct="1"/>
            <a:r>
              <a:rPr lang="en-US" altLang="en-US" sz="1600">
                <a:solidFill>
                  <a:schemeClr val="bg1"/>
                </a:solidFill>
              </a:rPr>
              <a:t>sd=0.82 mil</a:t>
            </a:r>
          </a:p>
          <a:p>
            <a:pPr eaLnBrk="1" hangingPunct="1"/>
            <a:r>
              <a:rPr lang="en-US" altLang="en-US" sz="1600">
                <a:solidFill>
                  <a:schemeClr val="bg1"/>
                </a:solidFill>
              </a:rPr>
              <a:t>t/sd=1.46</a:t>
            </a:r>
          </a:p>
        </p:txBody>
      </p:sp>
      <p:sp>
        <p:nvSpPr>
          <p:cNvPr id="18" name="TextBox 10"/>
          <p:cNvSpPr txBox="1">
            <a:spLocks noChangeArrowheads="1"/>
          </p:cNvSpPr>
          <p:nvPr/>
        </p:nvSpPr>
        <p:spPr bwMode="auto">
          <a:xfrm>
            <a:off x="1035050" y="4427537"/>
            <a:ext cx="14890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600">
                <a:solidFill>
                  <a:schemeClr val="bg1"/>
                </a:solidFill>
              </a:rPr>
              <a:t>f=1 GHz</a:t>
            </a:r>
          </a:p>
          <a:p>
            <a:pPr eaLnBrk="1" hangingPunct="1"/>
            <a:r>
              <a:rPr lang="en-US" altLang="en-US" sz="1600">
                <a:solidFill>
                  <a:schemeClr val="bg1"/>
                </a:solidFill>
              </a:rPr>
              <a:t>sd=0.082 mil</a:t>
            </a:r>
          </a:p>
          <a:p>
            <a:pPr eaLnBrk="1" hangingPunct="1"/>
            <a:r>
              <a:rPr lang="en-US" altLang="en-US" sz="1600">
                <a:solidFill>
                  <a:schemeClr val="bg1"/>
                </a:solidFill>
              </a:rPr>
              <a:t>t/sd=14.6</a:t>
            </a:r>
          </a:p>
        </p:txBody>
      </p:sp>
      <p:sp>
        <p:nvSpPr>
          <p:cNvPr id="20" name="TextBox 19"/>
          <p:cNvSpPr txBox="1"/>
          <p:nvPr/>
        </p:nvSpPr>
        <p:spPr>
          <a:xfrm>
            <a:off x="1600200" y="1905000"/>
            <a:ext cx="6629400" cy="369332"/>
          </a:xfrm>
          <a:prstGeom prst="rect">
            <a:avLst/>
          </a:prstGeom>
          <a:noFill/>
        </p:spPr>
        <p:txBody>
          <a:bodyPr wrap="square" rtlCol="0">
            <a:spAutoFit/>
          </a:bodyPr>
          <a:lstStyle/>
          <a:p>
            <a:r>
              <a:rPr lang="en-US" dirty="0" smtClean="0"/>
              <a:t>Non-uniform current distribution - onset of the skin-effect in strip</a:t>
            </a:r>
            <a:endParaRPr lang="en-US" dirty="0"/>
          </a:p>
        </p:txBody>
      </p:sp>
      <p:cxnSp>
        <p:nvCxnSpPr>
          <p:cNvPr id="10" name="Straight Arrow Connector 9"/>
          <p:cNvCxnSpPr/>
          <p:nvPr/>
        </p:nvCxnSpPr>
        <p:spPr>
          <a:xfrm>
            <a:off x="6553200" y="2341007"/>
            <a:ext cx="533400" cy="3926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5105400" y="5410200"/>
            <a:ext cx="83820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flipV="1">
            <a:off x="4495800" y="5486400"/>
            <a:ext cx="6096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3" name="Object 2"/>
          <p:cNvGraphicFramePr>
            <a:graphicFrameLocks noChangeAspect="1"/>
          </p:cNvGraphicFramePr>
          <p:nvPr>
            <p:extLst>
              <p:ext uri="{D42A27DB-BD31-4B8C-83A1-F6EECF244321}">
                <p14:modId xmlns:p14="http://schemas.microsoft.com/office/powerpoint/2010/main" val="2373901178"/>
              </p:ext>
            </p:extLst>
          </p:nvPr>
        </p:nvGraphicFramePr>
        <p:xfrm>
          <a:off x="76200" y="2381250"/>
          <a:ext cx="382588" cy="361950"/>
        </p:xfrm>
        <a:graphic>
          <a:graphicData uri="http://schemas.openxmlformats.org/presentationml/2006/ole">
            <mc:AlternateContent xmlns:mc="http://schemas.openxmlformats.org/markup-compatibility/2006">
              <mc:Choice xmlns:v="urn:schemas-microsoft-com:vml" Requires="v">
                <p:oleObj spid="_x0000_s17470" name="Equation" r:id="rId7" imgW="241200" imgH="228600" progId="Equation.DSMT4">
                  <p:embed/>
                </p:oleObj>
              </mc:Choice>
              <mc:Fallback>
                <p:oleObj name="Equation" r:id="rId7" imgW="241200" imgH="228600" progId="Equation.DSMT4">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2381250"/>
                        <a:ext cx="38258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58981872"/>
              </p:ext>
            </p:extLst>
          </p:nvPr>
        </p:nvGraphicFramePr>
        <p:xfrm>
          <a:off x="150812" y="4191000"/>
          <a:ext cx="382588" cy="361950"/>
        </p:xfrm>
        <a:graphic>
          <a:graphicData uri="http://schemas.openxmlformats.org/presentationml/2006/ole">
            <mc:AlternateContent xmlns:mc="http://schemas.openxmlformats.org/markup-compatibility/2006">
              <mc:Choice xmlns:v="urn:schemas-microsoft-com:vml" Requires="v">
                <p:oleObj spid="_x0000_s17471" name="Equation" r:id="rId9" imgW="241300" imgH="228600" progId="Equation.DSMT4">
                  <p:embed/>
                </p:oleObj>
              </mc:Choice>
              <mc:Fallback>
                <p:oleObj name="Equation" r:id="rId9" imgW="241300" imgH="228600" progId="Equation.DSMT4">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812" y="4191000"/>
                        <a:ext cx="38258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TextBox 18"/>
          <p:cNvSpPr txBox="1"/>
          <p:nvPr/>
        </p:nvSpPr>
        <p:spPr>
          <a:xfrm>
            <a:off x="5715000" y="5638800"/>
            <a:ext cx="3352800" cy="523220"/>
          </a:xfrm>
          <a:prstGeom prst="rect">
            <a:avLst/>
          </a:prstGeom>
          <a:noFill/>
        </p:spPr>
        <p:txBody>
          <a:bodyPr wrap="square" rtlCol="0">
            <a:spAutoFit/>
          </a:bodyPr>
          <a:lstStyle/>
          <a:p>
            <a:r>
              <a:rPr lang="en-US" sz="1400" dirty="0" smtClean="0"/>
              <a:t>Strip width 7 mil, </a:t>
            </a:r>
            <a:r>
              <a:rPr lang="en-US" sz="1400" dirty="0"/>
              <a:t>t=1.2 </a:t>
            </a:r>
            <a:r>
              <a:rPr lang="en-US" sz="1400" dirty="0" smtClean="0"/>
              <a:t>mil, planes 0.77 mil;</a:t>
            </a:r>
          </a:p>
          <a:p>
            <a:r>
              <a:rPr lang="en-US" sz="1400" dirty="0" smtClean="0"/>
              <a:t>Peak values are shown; </a:t>
            </a:r>
            <a:r>
              <a:rPr lang="en-US" sz="1400" dirty="0" err="1" smtClean="0"/>
              <a:t>sd</a:t>
            </a:r>
            <a:r>
              <a:rPr lang="en-US" sz="1400" dirty="0" smtClean="0"/>
              <a:t> is skin depth;</a:t>
            </a:r>
            <a:endParaRPr lang="en-US" sz="1400" dirty="0"/>
          </a:p>
        </p:txBody>
      </p:sp>
      <p:sp>
        <p:nvSpPr>
          <p:cNvPr id="23"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22</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33680004"/>
              </p:ext>
            </p:extLst>
          </p:nvPr>
        </p:nvGraphicFramePr>
        <p:xfrm>
          <a:off x="546100" y="1219200"/>
          <a:ext cx="1462088" cy="609600"/>
        </p:xfrm>
        <a:graphic>
          <a:graphicData uri="http://schemas.openxmlformats.org/presentationml/2006/ole">
            <mc:AlternateContent xmlns:mc="http://schemas.openxmlformats.org/markup-compatibility/2006">
              <mc:Choice xmlns:v="urn:schemas-microsoft-com:vml" Requires="v">
                <p:oleObj spid="_x0000_s17472" name="Equation" r:id="rId10" imgW="914400" imgH="380880" progId="Equation.DSMT4">
                  <p:embed/>
                </p:oleObj>
              </mc:Choice>
              <mc:Fallback>
                <p:oleObj name="Equation" r:id="rId10" imgW="914400" imgH="380880" progId="Equation.DSMT4">
                  <p:embed/>
                  <p:pic>
                    <p:nvPicPr>
                      <p:cNvPr id="0" name="Object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6100" y="1219200"/>
                        <a:ext cx="1462088" cy="609600"/>
                      </a:xfrm>
                      <a:prstGeom prst="rect">
                        <a:avLst/>
                      </a:prstGeom>
                      <a:solidFill>
                        <a:schemeClr val="bg1">
                          <a:alpha val="67058"/>
                        </a:schemeClr>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608873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Current density in strip line: </a:t>
            </a:r>
            <a:br>
              <a:rPr lang="en-US" dirty="0" smtClean="0"/>
            </a:br>
            <a:r>
              <a:rPr lang="en-US" dirty="0" smtClean="0"/>
              <a:t>well-developed skin-effect</a:t>
            </a:r>
            <a:endParaRPr lang="en-US" dirty="0"/>
          </a:p>
        </p:txBody>
      </p:sp>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209800"/>
            <a:ext cx="4724400" cy="164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3883025"/>
            <a:ext cx="4749800" cy="167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3262" y="2437130"/>
            <a:ext cx="2897505" cy="13430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5800" y="4154805"/>
            <a:ext cx="2992755" cy="13315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7" name="TextBox 11"/>
          <p:cNvSpPr txBox="1">
            <a:spLocks noChangeArrowheads="1"/>
          </p:cNvSpPr>
          <p:nvPr/>
        </p:nvSpPr>
        <p:spPr bwMode="auto">
          <a:xfrm>
            <a:off x="1182688" y="2706688"/>
            <a:ext cx="14890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600">
                <a:solidFill>
                  <a:schemeClr val="bg1"/>
                </a:solidFill>
              </a:rPr>
              <a:t>f=10 GHz</a:t>
            </a:r>
          </a:p>
          <a:p>
            <a:pPr eaLnBrk="1" hangingPunct="1"/>
            <a:r>
              <a:rPr lang="en-US" altLang="en-US" sz="1600">
                <a:solidFill>
                  <a:schemeClr val="bg1"/>
                </a:solidFill>
              </a:rPr>
              <a:t>sd=0.026 mil</a:t>
            </a:r>
          </a:p>
          <a:p>
            <a:pPr eaLnBrk="1" hangingPunct="1"/>
            <a:r>
              <a:rPr lang="en-US" altLang="en-US" sz="1600">
                <a:solidFill>
                  <a:schemeClr val="bg1"/>
                </a:solidFill>
              </a:rPr>
              <a:t>t/sd=46.15</a:t>
            </a:r>
          </a:p>
        </p:txBody>
      </p:sp>
      <p:sp>
        <p:nvSpPr>
          <p:cNvPr id="28" name="TextBox 12"/>
          <p:cNvSpPr txBox="1">
            <a:spLocks noChangeArrowheads="1"/>
          </p:cNvSpPr>
          <p:nvPr/>
        </p:nvSpPr>
        <p:spPr bwMode="auto">
          <a:xfrm>
            <a:off x="1073150" y="4368800"/>
            <a:ext cx="14890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600">
                <a:solidFill>
                  <a:schemeClr val="bg1"/>
                </a:solidFill>
              </a:rPr>
              <a:t>f=30 GHz</a:t>
            </a:r>
          </a:p>
          <a:p>
            <a:pPr eaLnBrk="1" hangingPunct="1"/>
            <a:r>
              <a:rPr lang="en-US" altLang="en-US" sz="1600">
                <a:solidFill>
                  <a:schemeClr val="bg1"/>
                </a:solidFill>
              </a:rPr>
              <a:t>sd=0.015 mil</a:t>
            </a:r>
          </a:p>
          <a:p>
            <a:pPr eaLnBrk="1" hangingPunct="1"/>
            <a:r>
              <a:rPr lang="en-US" altLang="en-US" sz="1600">
                <a:solidFill>
                  <a:schemeClr val="bg1"/>
                </a:solidFill>
              </a:rPr>
              <a:t>t/sd=80</a:t>
            </a:r>
          </a:p>
        </p:txBody>
      </p:sp>
      <p:sp>
        <p:nvSpPr>
          <p:cNvPr id="20" name="TextBox 19"/>
          <p:cNvSpPr txBox="1"/>
          <p:nvPr/>
        </p:nvSpPr>
        <p:spPr>
          <a:xfrm>
            <a:off x="1600200" y="1828800"/>
            <a:ext cx="7239000" cy="369332"/>
          </a:xfrm>
          <a:prstGeom prst="rect">
            <a:avLst/>
          </a:prstGeom>
          <a:noFill/>
        </p:spPr>
        <p:txBody>
          <a:bodyPr wrap="square" rtlCol="0">
            <a:spAutoFit/>
          </a:bodyPr>
          <a:lstStyle/>
          <a:p>
            <a:r>
              <a:rPr lang="en-US" dirty="0" smtClean="0"/>
              <a:t>Current flow in very thin layer of conductor, higher currents at the edges</a:t>
            </a:r>
            <a:endParaRPr lang="en-US" dirty="0"/>
          </a:p>
        </p:txBody>
      </p:sp>
      <p:cxnSp>
        <p:nvCxnSpPr>
          <p:cNvPr id="4" name="Straight Arrow Connector 3"/>
          <p:cNvCxnSpPr/>
          <p:nvPr/>
        </p:nvCxnSpPr>
        <p:spPr>
          <a:xfrm>
            <a:off x="8229600" y="2198132"/>
            <a:ext cx="76200" cy="9236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892550" y="4584670"/>
            <a:ext cx="1371600" cy="400110"/>
          </a:xfrm>
          <a:prstGeom prst="rect">
            <a:avLst/>
          </a:prstGeom>
          <a:noFill/>
        </p:spPr>
        <p:txBody>
          <a:bodyPr wrap="square" rtlCol="0">
            <a:spAutoFit/>
          </a:bodyPr>
          <a:lstStyle/>
          <a:p>
            <a:r>
              <a:rPr lang="en-US" sz="2000" i="1" dirty="0" err="1" smtClean="0">
                <a:solidFill>
                  <a:schemeClr val="bg1"/>
                </a:solidFill>
              </a:rPr>
              <a:t>Ir</a:t>
            </a:r>
            <a:r>
              <a:rPr lang="en-US" dirty="0" smtClean="0">
                <a:solidFill>
                  <a:schemeClr val="bg1"/>
                </a:solidFill>
              </a:rPr>
              <a:t>=-0.005 A</a:t>
            </a:r>
            <a:endParaRPr lang="en-US" dirty="0">
              <a:solidFill>
                <a:schemeClr val="bg1"/>
              </a:solidFill>
            </a:endParaRPr>
          </a:p>
        </p:txBody>
      </p:sp>
      <p:cxnSp>
        <p:nvCxnSpPr>
          <p:cNvPr id="18" name="Straight Arrow Connector 17"/>
          <p:cNvCxnSpPr>
            <a:stCxn id="17" idx="1"/>
          </p:cNvCxnSpPr>
          <p:nvPr/>
        </p:nvCxnSpPr>
        <p:spPr>
          <a:xfrm flipH="1" flipV="1">
            <a:off x="3587750" y="4279870"/>
            <a:ext cx="304800" cy="5048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7" idx="1"/>
          </p:cNvCxnSpPr>
          <p:nvPr/>
        </p:nvCxnSpPr>
        <p:spPr>
          <a:xfrm flipH="1">
            <a:off x="3511550" y="4784725"/>
            <a:ext cx="381000" cy="5619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2368550" y="4413160"/>
            <a:ext cx="1371600" cy="400110"/>
          </a:xfrm>
          <a:prstGeom prst="rect">
            <a:avLst/>
          </a:prstGeom>
          <a:noFill/>
        </p:spPr>
        <p:txBody>
          <a:bodyPr wrap="square" rtlCol="0">
            <a:spAutoFit/>
          </a:bodyPr>
          <a:lstStyle/>
          <a:p>
            <a:r>
              <a:rPr lang="en-US" sz="2000" i="1" dirty="0" smtClean="0">
                <a:solidFill>
                  <a:schemeClr val="bg1"/>
                </a:solidFill>
              </a:rPr>
              <a:t>Is</a:t>
            </a:r>
            <a:r>
              <a:rPr lang="en-US" dirty="0" smtClean="0">
                <a:solidFill>
                  <a:schemeClr val="bg1"/>
                </a:solidFill>
              </a:rPr>
              <a:t>=0.01 </a:t>
            </a:r>
            <a:r>
              <a:rPr lang="en-US" dirty="0" smtClean="0">
                <a:solidFill>
                  <a:schemeClr val="bg1"/>
                </a:solidFill>
              </a:rPr>
              <a:t>A</a:t>
            </a:r>
            <a:endParaRPr lang="en-US" dirty="0">
              <a:solidFill>
                <a:schemeClr val="bg1"/>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237988184"/>
              </p:ext>
            </p:extLst>
          </p:nvPr>
        </p:nvGraphicFramePr>
        <p:xfrm>
          <a:off x="150813" y="2514600"/>
          <a:ext cx="382587" cy="361950"/>
        </p:xfrm>
        <a:graphic>
          <a:graphicData uri="http://schemas.openxmlformats.org/presentationml/2006/ole">
            <mc:AlternateContent xmlns:mc="http://schemas.openxmlformats.org/markup-compatibility/2006">
              <mc:Choice xmlns:v="urn:schemas-microsoft-com:vml" Requires="v">
                <p:oleObj spid="_x0000_s13396" name="Equation" r:id="rId7" imgW="241300" imgH="228600" progId="Equation.DSMT4">
                  <p:embed/>
                </p:oleObj>
              </mc:Choice>
              <mc:Fallback>
                <p:oleObj name="Equation" r:id="rId7" imgW="241300" imgH="228600" progId="Equation.DSMT4">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813" y="2514600"/>
                        <a:ext cx="382587"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849276492"/>
              </p:ext>
            </p:extLst>
          </p:nvPr>
        </p:nvGraphicFramePr>
        <p:xfrm>
          <a:off x="152400" y="4210050"/>
          <a:ext cx="382587" cy="361950"/>
        </p:xfrm>
        <a:graphic>
          <a:graphicData uri="http://schemas.openxmlformats.org/presentationml/2006/ole">
            <mc:AlternateContent xmlns:mc="http://schemas.openxmlformats.org/markup-compatibility/2006">
              <mc:Choice xmlns:v="urn:schemas-microsoft-com:vml" Requires="v">
                <p:oleObj spid="_x0000_s13397" name="Equation" r:id="rId9" imgW="241300" imgH="228600" progId="Equation.DSMT4">
                  <p:embed/>
                </p:oleObj>
              </mc:Choice>
              <mc:Fallback>
                <p:oleObj name="Equation" r:id="rId9" imgW="241300" imgH="228600" progId="Equation.DSMT4">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4210050"/>
                        <a:ext cx="382587"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p:cNvSpPr txBox="1"/>
          <p:nvPr/>
        </p:nvSpPr>
        <p:spPr>
          <a:xfrm>
            <a:off x="685800" y="5715000"/>
            <a:ext cx="4419600" cy="646331"/>
          </a:xfrm>
          <a:prstGeom prst="rect">
            <a:avLst/>
          </a:prstGeom>
          <a:noFill/>
        </p:spPr>
        <p:txBody>
          <a:bodyPr wrap="square" rtlCol="0">
            <a:spAutoFit/>
          </a:bodyPr>
          <a:lstStyle/>
          <a:p>
            <a:r>
              <a:rPr lang="en-US" dirty="0" smtClean="0"/>
              <a:t>Maximal currents are at the edges – the edge singularity at high frequencies</a:t>
            </a:r>
            <a:endParaRPr lang="en-US" dirty="0"/>
          </a:p>
        </p:txBody>
      </p:sp>
      <p:sp>
        <p:nvSpPr>
          <p:cNvPr id="30" name="TextBox 29"/>
          <p:cNvSpPr txBox="1"/>
          <p:nvPr/>
        </p:nvSpPr>
        <p:spPr>
          <a:xfrm>
            <a:off x="5715000" y="5638800"/>
            <a:ext cx="3352800" cy="523220"/>
          </a:xfrm>
          <a:prstGeom prst="rect">
            <a:avLst/>
          </a:prstGeom>
          <a:noFill/>
        </p:spPr>
        <p:txBody>
          <a:bodyPr wrap="square" rtlCol="0">
            <a:spAutoFit/>
          </a:bodyPr>
          <a:lstStyle/>
          <a:p>
            <a:r>
              <a:rPr lang="en-US" sz="1400" dirty="0" smtClean="0"/>
              <a:t>Strip width 7 mil, </a:t>
            </a:r>
            <a:r>
              <a:rPr lang="en-US" sz="1400" dirty="0"/>
              <a:t>t=1.2 </a:t>
            </a:r>
            <a:r>
              <a:rPr lang="en-US" sz="1400" dirty="0" smtClean="0"/>
              <a:t>mil, planes 0.77 mil;</a:t>
            </a:r>
          </a:p>
          <a:p>
            <a:r>
              <a:rPr lang="en-US" sz="1400" dirty="0" smtClean="0"/>
              <a:t>Peak values are shown; </a:t>
            </a:r>
            <a:r>
              <a:rPr lang="en-US" sz="1400" dirty="0" err="1" smtClean="0"/>
              <a:t>sd</a:t>
            </a:r>
            <a:r>
              <a:rPr lang="en-US" sz="1400" dirty="0" smtClean="0"/>
              <a:t> is skin depth;</a:t>
            </a:r>
            <a:endParaRPr lang="en-US" sz="1400" dirty="0"/>
          </a:p>
        </p:txBody>
      </p:sp>
      <p:sp>
        <p:nvSpPr>
          <p:cNvPr id="31"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23</a:t>
            </a:fld>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33680004"/>
              </p:ext>
            </p:extLst>
          </p:nvPr>
        </p:nvGraphicFramePr>
        <p:xfrm>
          <a:off x="546100" y="1219200"/>
          <a:ext cx="1462088" cy="609600"/>
        </p:xfrm>
        <a:graphic>
          <a:graphicData uri="http://schemas.openxmlformats.org/presentationml/2006/ole">
            <mc:AlternateContent xmlns:mc="http://schemas.openxmlformats.org/markup-compatibility/2006">
              <mc:Choice xmlns:v="urn:schemas-microsoft-com:vml" Requires="v">
                <p:oleObj spid="_x0000_s13398" name="Equation" r:id="rId10" imgW="914400" imgH="380880" progId="Equation.DSMT4">
                  <p:embed/>
                </p:oleObj>
              </mc:Choice>
              <mc:Fallback>
                <p:oleObj name="Equation" r:id="rId10" imgW="914400" imgH="380880" progId="Equation.DSMT4">
                  <p:embed/>
                  <p:pic>
                    <p:nvPicPr>
                      <p:cNvPr id="0" name="Object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6100" y="1219200"/>
                        <a:ext cx="1462088" cy="609600"/>
                      </a:xfrm>
                      <a:prstGeom prst="rect">
                        <a:avLst/>
                      </a:prstGeom>
                      <a:solidFill>
                        <a:schemeClr val="bg1">
                          <a:alpha val="67058"/>
                        </a:schemeClr>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8833614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8229600" cy="967605"/>
          </a:xfrm>
        </p:spPr>
        <p:txBody>
          <a:bodyPr>
            <a:normAutofit/>
          </a:bodyPr>
          <a:lstStyle/>
          <a:p>
            <a:r>
              <a:rPr lang="en-US" sz="3600" dirty="0" smtClean="0"/>
              <a:t>Skin depth and reversal of current</a:t>
            </a:r>
            <a:endParaRPr lang="en-US" sz="3600" dirty="0"/>
          </a:p>
        </p:txBody>
      </p:sp>
      <p:sp>
        <p:nvSpPr>
          <p:cNvPr id="16" name="Line 20"/>
          <p:cNvSpPr>
            <a:spLocks noChangeShapeType="1"/>
          </p:cNvSpPr>
          <p:nvPr/>
        </p:nvSpPr>
        <p:spPr bwMode="auto">
          <a:xfrm>
            <a:off x="6234112" y="2315607"/>
            <a:ext cx="146050" cy="84137"/>
          </a:xfrm>
          <a:prstGeom prst="line">
            <a:avLst/>
          </a:prstGeom>
          <a:noFill/>
          <a:ln w="254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Rectangle 34"/>
          <p:cNvSpPr>
            <a:spLocks noChangeArrowheads="1"/>
          </p:cNvSpPr>
          <p:nvPr/>
        </p:nvSpPr>
        <p:spPr bwMode="auto">
          <a:xfrm>
            <a:off x="669925" y="2689225"/>
            <a:ext cx="2520950" cy="1622425"/>
          </a:xfrm>
          <a:prstGeom prst="rect">
            <a:avLst/>
          </a:prstGeom>
          <a:gradFill rotWithShape="1">
            <a:gsLst>
              <a:gs pos="0">
                <a:srgbClr val="FF0000">
                  <a:alpha val="50000"/>
                </a:srgbClr>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endParaRPr lang="en-US" altLang="en-US" sz="2000">
              <a:latin typeface="Verdana" pitchFamily="34" charset="0"/>
            </a:endParaRPr>
          </a:p>
        </p:txBody>
      </p:sp>
      <p:graphicFrame>
        <p:nvGraphicFramePr>
          <p:cNvPr id="28" name="Object 14"/>
          <p:cNvGraphicFramePr>
            <a:graphicFrameLocks noChangeAspect="1"/>
          </p:cNvGraphicFramePr>
          <p:nvPr>
            <p:extLst>
              <p:ext uri="{D42A27DB-BD31-4B8C-83A1-F6EECF244321}">
                <p14:modId xmlns:p14="http://schemas.microsoft.com/office/powerpoint/2010/main" val="643378763"/>
              </p:ext>
            </p:extLst>
          </p:nvPr>
        </p:nvGraphicFramePr>
        <p:xfrm>
          <a:off x="1077913" y="3281959"/>
          <a:ext cx="1023937" cy="390525"/>
        </p:xfrm>
        <a:graphic>
          <a:graphicData uri="http://schemas.openxmlformats.org/presentationml/2006/ole">
            <mc:AlternateContent xmlns:mc="http://schemas.openxmlformats.org/markup-compatibility/2006">
              <mc:Choice xmlns:v="urn:schemas-microsoft-com:vml" Requires="v">
                <p:oleObj spid="_x0000_s15450" name="Equation" r:id="rId3" imgW="596880" imgH="228600" progId="Equation.DSMT4">
                  <p:embed/>
                </p:oleObj>
              </mc:Choice>
              <mc:Fallback>
                <p:oleObj name="Equation" r:id="rId3" imgW="596880" imgH="228600" progId="Equation.DSMT4">
                  <p:embed/>
                  <p:pic>
                    <p:nvPicPr>
                      <p:cNvPr id="0" name=""/>
                      <p:cNvPicPr>
                        <a:picLocks noChangeAspect="1" noChangeArrowheads="1"/>
                      </p:cNvPicPr>
                      <p:nvPr/>
                    </p:nvPicPr>
                    <p:blipFill>
                      <a:blip r:embed="rId4"/>
                      <a:srcRect/>
                      <a:stretch>
                        <a:fillRect/>
                      </a:stretch>
                    </p:blipFill>
                    <p:spPr bwMode="auto">
                      <a:xfrm>
                        <a:off x="1077913" y="3281959"/>
                        <a:ext cx="1023937" cy="390525"/>
                      </a:xfrm>
                      <a:prstGeom prst="rect">
                        <a:avLst/>
                      </a:prstGeom>
                      <a:noFill/>
                      <a:ln>
                        <a:noFill/>
                      </a:ln>
                      <a:effectLst/>
                      <a:extLst/>
                    </p:spPr>
                  </p:pic>
                </p:oleObj>
              </mc:Fallback>
            </mc:AlternateContent>
          </a:graphicData>
        </a:graphic>
      </p:graphicFrame>
      <p:sp>
        <p:nvSpPr>
          <p:cNvPr id="29" name="Line 5"/>
          <p:cNvSpPr>
            <a:spLocks noChangeShapeType="1"/>
          </p:cNvSpPr>
          <p:nvPr/>
        </p:nvSpPr>
        <p:spPr bwMode="auto">
          <a:xfrm flipV="1">
            <a:off x="671512" y="3286125"/>
            <a:ext cx="322263" cy="434975"/>
          </a:xfrm>
          <a:prstGeom prst="line">
            <a:avLst/>
          </a:prstGeom>
          <a:noFill/>
          <a:ln w="19050">
            <a:solidFill>
              <a:srgbClr val="0000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6"/>
          <p:cNvSpPr>
            <a:spLocks noChangeShapeType="1"/>
          </p:cNvSpPr>
          <p:nvPr/>
        </p:nvSpPr>
        <p:spPr bwMode="auto">
          <a:xfrm flipV="1">
            <a:off x="669925" y="3121025"/>
            <a:ext cx="0" cy="574675"/>
          </a:xfrm>
          <a:prstGeom prst="line">
            <a:avLst/>
          </a:prstGeom>
          <a:noFill/>
          <a:ln w="19050">
            <a:solidFill>
              <a:schemeClr val="bg2">
                <a:lumMod val="50000"/>
              </a:schemeClr>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9"/>
          <p:cNvSpPr>
            <a:spLocks noChangeShapeType="1"/>
          </p:cNvSpPr>
          <p:nvPr/>
        </p:nvSpPr>
        <p:spPr bwMode="auto">
          <a:xfrm flipV="1">
            <a:off x="669925" y="3717925"/>
            <a:ext cx="431800" cy="0"/>
          </a:xfrm>
          <a:prstGeom prst="line">
            <a:avLst/>
          </a:prstGeom>
          <a:noFill/>
          <a:ln w="254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Text Box 10"/>
          <p:cNvSpPr txBox="1">
            <a:spLocks noChangeArrowheads="1"/>
          </p:cNvSpPr>
          <p:nvPr/>
        </p:nvSpPr>
        <p:spPr bwMode="auto">
          <a:xfrm>
            <a:off x="777875" y="3768725"/>
            <a:ext cx="19796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altLang="en-US" sz="1400">
                <a:latin typeface="Verdana" pitchFamily="34" charset="0"/>
              </a:rPr>
              <a:t>Poynting’s vector </a:t>
            </a:r>
          </a:p>
        </p:txBody>
      </p:sp>
      <p:graphicFrame>
        <p:nvGraphicFramePr>
          <p:cNvPr id="34" name="Object 11"/>
          <p:cNvGraphicFramePr>
            <a:graphicFrameLocks noChangeAspect="1"/>
          </p:cNvGraphicFramePr>
          <p:nvPr>
            <p:extLst>
              <p:ext uri="{D42A27DB-BD31-4B8C-83A1-F6EECF244321}">
                <p14:modId xmlns:p14="http://schemas.microsoft.com/office/powerpoint/2010/main" val="1107233268"/>
              </p:ext>
            </p:extLst>
          </p:nvPr>
        </p:nvGraphicFramePr>
        <p:xfrm>
          <a:off x="757238" y="2689821"/>
          <a:ext cx="2266950" cy="654050"/>
        </p:xfrm>
        <a:graphic>
          <a:graphicData uri="http://schemas.openxmlformats.org/presentationml/2006/ole">
            <mc:AlternateContent xmlns:mc="http://schemas.openxmlformats.org/markup-compatibility/2006">
              <mc:Choice xmlns:v="urn:schemas-microsoft-com:vml" Requires="v">
                <p:oleObj spid="_x0000_s15451" name="Equation" r:id="rId5" imgW="1676160" imgH="482400" progId="Equation.DSMT4">
                  <p:embed/>
                </p:oleObj>
              </mc:Choice>
              <mc:Fallback>
                <p:oleObj name="Equation" r:id="rId5" imgW="1676160" imgH="482400" progId="Equation.DSMT4">
                  <p:embed/>
                  <p:pic>
                    <p:nvPicPr>
                      <p:cNvPr id="0" name=""/>
                      <p:cNvPicPr>
                        <a:picLocks noChangeAspect="1" noChangeArrowheads="1"/>
                      </p:cNvPicPr>
                      <p:nvPr/>
                    </p:nvPicPr>
                    <p:blipFill>
                      <a:blip r:embed="rId6"/>
                      <a:srcRect/>
                      <a:stretch>
                        <a:fillRect/>
                      </a:stretch>
                    </p:blipFill>
                    <p:spPr bwMode="auto">
                      <a:xfrm>
                        <a:off x="757238" y="2689821"/>
                        <a:ext cx="2266950" cy="654050"/>
                      </a:xfrm>
                      <a:prstGeom prst="rect">
                        <a:avLst/>
                      </a:prstGeom>
                      <a:noFill/>
                      <a:ln>
                        <a:noFill/>
                      </a:ln>
                      <a:effectLst/>
                      <a:extLst/>
                    </p:spPr>
                  </p:pic>
                </p:oleObj>
              </mc:Fallback>
            </mc:AlternateContent>
          </a:graphicData>
        </a:graphic>
      </p:graphicFrame>
      <p:sp>
        <p:nvSpPr>
          <p:cNvPr id="35" name="Line 12"/>
          <p:cNvSpPr>
            <a:spLocks noChangeShapeType="1"/>
          </p:cNvSpPr>
          <p:nvPr/>
        </p:nvSpPr>
        <p:spPr bwMode="auto">
          <a:xfrm>
            <a:off x="669925" y="4330700"/>
            <a:ext cx="2160587" cy="0"/>
          </a:xfrm>
          <a:prstGeom prst="line">
            <a:avLst/>
          </a:prstGeom>
          <a:noFill/>
          <a:ln w="127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Text Box 13"/>
          <p:cNvSpPr txBox="1">
            <a:spLocks noChangeArrowheads="1"/>
          </p:cNvSpPr>
          <p:nvPr/>
        </p:nvSpPr>
        <p:spPr bwMode="auto">
          <a:xfrm>
            <a:off x="2759075" y="4016375"/>
            <a:ext cx="3603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altLang="en-US" sz="2000" dirty="0" smtClean="0">
                <a:latin typeface="Verdana" pitchFamily="34" charset="0"/>
              </a:rPr>
              <a:t>y</a:t>
            </a:r>
            <a:endParaRPr lang="en-US" altLang="en-US" sz="2000" dirty="0">
              <a:latin typeface="Verdana" pitchFamily="34" charset="0"/>
            </a:endParaRPr>
          </a:p>
        </p:txBody>
      </p:sp>
      <p:graphicFrame>
        <p:nvGraphicFramePr>
          <p:cNvPr id="37" name="Object 16"/>
          <p:cNvGraphicFramePr>
            <a:graphicFrameLocks noChangeAspect="1"/>
          </p:cNvGraphicFramePr>
          <p:nvPr>
            <p:extLst>
              <p:ext uri="{D42A27DB-BD31-4B8C-83A1-F6EECF244321}">
                <p14:modId xmlns:p14="http://schemas.microsoft.com/office/powerpoint/2010/main" val="3701173811"/>
              </p:ext>
            </p:extLst>
          </p:nvPr>
        </p:nvGraphicFramePr>
        <p:xfrm>
          <a:off x="635000" y="4403725"/>
          <a:ext cx="1236662" cy="625475"/>
        </p:xfrm>
        <a:graphic>
          <a:graphicData uri="http://schemas.openxmlformats.org/presentationml/2006/ole">
            <mc:AlternateContent xmlns:mc="http://schemas.openxmlformats.org/markup-compatibility/2006">
              <mc:Choice xmlns:v="urn:schemas-microsoft-com:vml" Requires="v">
                <p:oleObj spid="_x0000_s15452" name="Equation" r:id="rId7" imgW="875920" imgH="444307" progId="Equation.DSMT4">
                  <p:embed/>
                </p:oleObj>
              </mc:Choice>
              <mc:Fallback>
                <p:oleObj name="Equation" r:id="rId7" imgW="875920" imgH="444307"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000" y="4403725"/>
                        <a:ext cx="1236662" cy="625475"/>
                      </a:xfrm>
                      <a:prstGeom prst="rect">
                        <a:avLst/>
                      </a:prstGeom>
                      <a:noFill/>
                      <a:ln>
                        <a:noFill/>
                      </a:ln>
                      <a:effectLst/>
                      <a:extLst/>
                    </p:spPr>
                  </p:pic>
                </p:oleObj>
              </mc:Fallback>
            </mc:AlternateContent>
          </a:graphicData>
        </a:graphic>
      </p:graphicFrame>
      <p:sp>
        <p:nvSpPr>
          <p:cNvPr id="38" name="Text Box 18"/>
          <p:cNvSpPr txBox="1">
            <a:spLocks noChangeArrowheads="1"/>
          </p:cNvSpPr>
          <p:nvPr/>
        </p:nvSpPr>
        <p:spPr bwMode="auto">
          <a:xfrm>
            <a:off x="1966912" y="4527550"/>
            <a:ext cx="11874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altLang="en-US" sz="1400">
                <a:latin typeface="Verdana" pitchFamily="34" charset="0"/>
              </a:rPr>
              <a:t>Skin depth</a:t>
            </a:r>
          </a:p>
        </p:txBody>
      </p:sp>
      <p:sp>
        <p:nvSpPr>
          <p:cNvPr id="39" name="Line 35"/>
          <p:cNvSpPr>
            <a:spLocks noChangeShapeType="1"/>
          </p:cNvSpPr>
          <p:nvPr/>
        </p:nvSpPr>
        <p:spPr bwMode="auto">
          <a:xfrm flipV="1">
            <a:off x="742950" y="3409950"/>
            <a:ext cx="215900" cy="288925"/>
          </a:xfrm>
          <a:prstGeom prst="line">
            <a:avLst/>
          </a:prstGeom>
          <a:noFill/>
          <a:ln w="190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TextBox 1"/>
          <p:cNvSpPr txBox="1">
            <a:spLocks noChangeArrowheads="1"/>
          </p:cNvSpPr>
          <p:nvPr/>
        </p:nvSpPr>
        <p:spPr bwMode="auto">
          <a:xfrm>
            <a:off x="520700" y="1981200"/>
            <a:ext cx="2679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600" dirty="0">
                <a:latin typeface="Verdana" pitchFamily="34" charset="0"/>
              </a:rPr>
              <a:t>Plane-wave </a:t>
            </a:r>
            <a:r>
              <a:rPr lang="en-US" altLang="en-US" sz="1600" dirty="0" smtClean="0">
                <a:latin typeface="Verdana" pitchFamily="34" charset="0"/>
              </a:rPr>
              <a:t>solution inside conductor</a:t>
            </a:r>
            <a:endParaRPr lang="en-US" altLang="en-US" sz="1600" dirty="0">
              <a:latin typeface="Verdana" pitchFamily="34" charset="0"/>
            </a:endParaRPr>
          </a:p>
        </p:txBody>
      </p:sp>
      <p:pic>
        <p:nvPicPr>
          <p:cNvPr id="52" name="Picture 22" descr="C:\Users\Yuriy\Documents\Camtasia Studio\strip_current1\strip_current1.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458057" y="1524000"/>
            <a:ext cx="5152543" cy="2379875"/>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3581400" y="1219200"/>
            <a:ext cx="5486400" cy="369332"/>
          </a:xfrm>
          <a:prstGeom prst="rect">
            <a:avLst/>
          </a:prstGeom>
          <a:noFill/>
        </p:spPr>
        <p:txBody>
          <a:bodyPr wrap="square" rtlCol="0">
            <a:spAutoFit/>
          </a:bodyPr>
          <a:lstStyle/>
          <a:p>
            <a:r>
              <a:rPr lang="en-US" dirty="0"/>
              <a:t>C</a:t>
            </a:r>
            <a:r>
              <a:rPr lang="en-US" dirty="0" smtClean="0"/>
              <a:t>urrent density in strip at 10 MHz (</a:t>
            </a:r>
            <a:r>
              <a:rPr lang="en-US" dirty="0" err="1" smtClean="0"/>
              <a:t>sd</a:t>
            </a:r>
            <a:r>
              <a:rPr lang="en-US" dirty="0" smtClean="0"/>
              <a:t> = 0.82 mil)</a:t>
            </a:r>
            <a:endParaRPr lang="en-US" dirty="0"/>
          </a:p>
        </p:txBody>
      </p:sp>
      <p:pic>
        <p:nvPicPr>
          <p:cNvPr id="15368" name="Picture 8" descr="C:\Users\Yuriy\Documents\Camtasia Studio\strip_current2\strip_current2.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429001" y="4189121"/>
            <a:ext cx="5181600" cy="239329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505200" y="3886200"/>
            <a:ext cx="5486400" cy="369332"/>
          </a:xfrm>
          <a:prstGeom prst="rect">
            <a:avLst/>
          </a:prstGeom>
          <a:noFill/>
        </p:spPr>
        <p:txBody>
          <a:bodyPr wrap="square" rtlCol="0">
            <a:spAutoFit/>
          </a:bodyPr>
          <a:lstStyle/>
          <a:p>
            <a:r>
              <a:rPr lang="en-US" dirty="0"/>
              <a:t>C</a:t>
            </a:r>
            <a:r>
              <a:rPr lang="en-US" dirty="0" smtClean="0"/>
              <a:t>urrent density in strip at 1 GHz (</a:t>
            </a:r>
            <a:r>
              <a:rPr lang="en-US" dirty="0" err="1" smtClean="0"/>
              <a:t>sd</a:t>
            </a:r>
            <a:r>
              <a:rPr lang="en-US" dirty="0" smtClean="0"/>
              <a:t> = 0.082 mil)</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3949673790"/>
              </p:ext>
            </p:extLst>
          </p:nvPr>
        </p:nvGraphicFramePr>
        <p:xfrm>
          <a:off x="228600" y="3181350"/>
          <a:ext cx="377825" cy="400050"/>
        </p:xfrm>
        <a:graphic>
          <a:graphicData uri="http://schemas.openxmlformats.org/presentationml/2006/ole">
            <mc:AlternateContent xmlns:mc="http://schemas.openxmlformats.org/markup-compatibility/2006">
              <mc:Choice xmlns:v="urn:schemas-microsoft-com:vml" Requires="v">
                <p:oleObj spid="_x0000_s15453" name="Equation" r:id="rId11" imgW="215640" imgH="228600" progId="Equation.DSMT4">
                  <p:embed/>
                </p:oleObj>
              </mc:Choice>
              <mc:Fallback>
                <p:oleObj name="Equation" r:id="rId11" imgW="215640" imgH="228600" progId="Equation.DSMT4">
                  <p:embed/>
                  <p:pic>
                    <p:nvPicPr>
                      <p:cNvPr id="0" name=""/>
                      <p:cNvPicPr/>
                      <p:nvPr/>
                    </p:nvPicPr>
                    <p:blipFill>
                      <a:blip r:embed="rId12"/>
                      <a:stretch>
                        <a:fillRect/>
                      </a:stretch>
                    </p:blipFill>
                    <p:spPr>
                      <a:xfrm>
                        <a:off x="228600" y="3181350"/>
                        <a:ext cx="377825" cy="400050"/>
                      </a:xfrm>
                      <a:prstGeom prst="rect">
                        <a:avLst/>
                      </a:prstGeom>
                    </p:spPr>
                  </p:pic>
                </p:oleObj>
              </mc:Fallback>
            </mc:AlternateContent>
          </a:graphicData>
        </a:graphic>
      </p:graphicFrame>
      <p:sp>
        <p:nvSpPr>
          <p:cNvPr id="23" name="TextBox 22"/>
          <p:cNvSpPr txBox="1"/>
          <p:nvPr/>
        </p:nvSpPr>
        <p:spPr>
          <a:xfrm>
            <a:off x="3505200" y="5943600"/>
            <a:ext cx="1524000" cy="307777"/>
          </a:xfrm>
          <a:prstGeom prst="rect">
            <a:avLst/>
          </a:prstGeom>
          <a:noFill/>
        </p:spPr>
        <p:txBody>
          <a:bodyPr wrap="square" rtlCol="0">
            <a:spAutoFit/>
          </a:bodyPr>
          <a:lstStyle/>
          <a:p>
            <a:r>
              <a:rPr lang="en-US" sz="1400" i="1" dirty="0" smtClean="0"/>
              <a:t>(animated)</a:t>
            </a:r>
            <a:endParaRPr lang="en-US" sz="1400" i="1" dirty="0"/>
          </a:p>
        </p:txBody>
      </p:sp>
      <p:sp>
        <p:nvSpPr>
          <p:cNvPr id="24" name="Slide Number Placeholder 5"/>
          <p:cNvSpPr>
            <a:spLocks noGrp="1"/>
          </p:cNvSpPr>
          <p:nvPr>
            <p:ph type="sldNum" sz="quarter" idx="12"/>
          </p:nvPr>
        </p:nvSpPr>
        <p:spPr>
          <a:xfrm>
            <a:off x="8382000" y="6356350"/>
            <a:ext cx="533400" cy="365125"/>
          </a:xfrm>
        </p:spPr>
        <p:txBody>
          <a:bodyPr/>
          <a:lstStyle/>
          <a:p>
            <a:fld id="{7CF37F9E-8234-F447-BDD9-4CDE5BD7AFC3}" type="slidenum">
              <a:rPr lang="en-US" smtClean="0"/>
              <a:pPr/>
              <a:t>24</a:t>
            </a:fld>
            <a:endParaRPr lang="en-US" dirty="0"/>
          </a:p>
        </p:txBody>
      </p:sp>
    </p:spTree>
    <p:extLst>
      <p:ext uri="{BB962C8B-B14F-4D97-AF65-F5344CB8AC3E}">
        <p14:creationId xmlns:p14="http://schemas.microsoft.com/office/powerpoint/2010/main" val="40363655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5650" y="4495800"/>
            <a:ext cx="4042750" cy="1953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235201"/>
            <a:ext cx="4267200" cy="2061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35201"/>
            <a:ext cx="4363677" cy="2108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Surface current density</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299120403"/>
              </p:ext>
            </p:extLst>
          </p:nvPr>
        </p:nvGraphicFramePr>
        <p:xfrm>
          <a:off x="6810375" y="2276477"/>
          <a:ext cx="1666875" cy="609600"/>
        </p:xfrm>
        <a:graphic>
          <a:graphicData uri="http://schemas.openxmlformats.org/presentationml/2006/ole">
            <mc:AlternateContent xmlns:mc="http://schemas.openxmlformats.org/markup-compatibility/2006">
              <mc:Choice xmlns:v="urn:schemas-microsoft-com:vml" Requires="v">
                <p:oleObj spid="_x0000_s16513" name="Equation" r:id="rId6" imgW="1041120" imgH="380880" progId="Equation.DSMT4">
                  <p:embed/>
                </p:oleObj>
              </mc:Choice>
              <mc:Fallback>
                <p:oleObj name="Equation" r:id="rId6" imgW="1041120" imgH="380880" progId="Equation.DSMT4">
                  <p:embed/>
                  <p:pic>
                    <p:nvPicPr>
                      <p:cNvPr id="0" name="Object 23"/>
                      <p:cNvPicPr>
                        <a:picLocks noChangeAspect="1" noChangeArrowheads="1"/>
                      </p:cNvPicPr>
                      <p:nvPr/>
                    </p:nvPicPr>
                    <p:blipFill>
                      <a:blip r:embed="rId7"/>
                      <a:srcRect/>
                      <a:stretch>
                        <a:fillRect/>
                      </a:stretch>
                    </p:blipFill>
                    <p:spPr bwMode="auto">
                      <a:xfrm>
                        <a:off x="6810375" y="2276477"/>
                        <a:ext cx="1666875" cy="609600"/>
                      </a:xfrm>
                      <a:prstGeom prst="rect">
                        <a:avLst/>
                      </a:prstGeom>
                      <a:solidFill>
                        <a:schemeClr val="bg1">
                          <a:alpha val="67058"/>
                        </a:schemeClr>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ight Arrow 4"/>
          <p:cNvSpPr/>
          <p:nvPr/>
        </p:nvSpPr>
        <p:spPr>
          <a:xfrm>
            <a:off x="4139839" y="2716213"/>
            <a:ext cx="533400" cy="609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615672807"/>
              </p:ext>
            </p:extLst>
          </p:nvPr>
        </p:nvGraphicFramePr>
        <p:xfrm>
          <a:off x="2541894" y="2378057"/>
          <a:ext cx="555012" cy="482619"/>
        </p:xfrm>
        <a:graphic>
          <a:graphicData uri="http://schemas.openxmlformats.org/presentationml/2006/ole">
            <mc:AlternateContent xmlns:mc="http://schemas.openxmlformats.org/markup-compatibility/2006">
              <mc:Choice xmlns:v="urn:schemas-microsoft-com:vml" Requires="v">
                <p:oleObj spid="_x0000_s16514" name="Equation" r:id="rId8" imgW="291960" imgH="253800" progId="Equation.DSMT4">
                  <p:embed/>
                </p:oleObj>
              </mc:Choice>
              <mc:Fallback>
                <p:oleObj name="Equation" r:id="rId8" imgW="291960" imgH="253800" progId="Equation.DSMT4">
                  <p:embed/>
                  <p:pic>
                    <p:nvPicPr>
                      <p:cNvPr id="0" name=""/>
                      <p:cNvPicPr/>
                      <p:nvPr/>
                    </p:nvPicPr>
                    <p:blipFill>
                      <a:blip r:embed="rId9"/>
                      <a:stretch>
                        <a:fillRect/>
                      </a:stretch>
                    </p:blipFill>
                    <p:spPr>
                      <a:xfrm>
                        <a:off x="2541894" y="2378057"/>
                        <a:ext cx="555012" cy="482619"/>
                      </a:xfrm>
                      <a:prstGeom prst="rect">
                        <a:avLst/>
                      </a:prstGeom>
                    </p:spPr>
                  </p:pic>
                </p:oleObj>
              </mc:Fallback>
            </mc:AlternateContent>
          </a:graphicData>
        </a:graphic>
      </p:graphicFrame>
      <p:sp>
        <p:nvSpPr>
          <p:cNvPr id="7" name="TextBox 6"/>
          <p:cNvSpPr txBox="1"/>
          <p:nvPr/>
        </p:nvSpPr>
        <p:spPr>
          <a:xfrm>
            <a:off x="1524000" y="1834656"/>
            <a:ext cx="2590800" cy="369332"/>
          </a:xfrm>
          <a:prstGeom prst="rect">
            <a:avLst/>
          </a:prstGeom>
          <a:noFill/>
        </p:spPr>
        <p:txBody>
          <a:bodyPr wrap="square" rtlCol="0">
            <a:spAutoFit/>
          </a:bodyPr>
          <a:lstStyle/>
          <a:p>
            <a:r>
              <a:rPr lang="en-US" dirty="0" smtClean="0"/>
              <a:t>Current density (A/m^2)</a:t>
            </a:r>
            <a:endParaRPr lang="en-US" dirty="0"/>
          </a:p>
        </p:txBody>
      </p:sp>
      <p:sp>
        <p:nvSpPr>
          <p:cNvPr id="11" name="TextBox 10"/>
          <p:cNvSpPr txBox="1"/>
          <p:nvPr/>
        </p:nvSpPr>
        <p:spPr>
          <a:xfrm>
            <a:off x="5410200" y="1764268"/>
            <a:ext cx="2971800" cy="369332"/>
          </a:xfrm>
          <a:prstGeom prst="rect">
            <a:avLst/>
          </a:prstGeom>
          <a:noFill/>
        </p:spPr>
        <p:txBody>
          <a:bodyPr wrap="square" rtlCol="0">
            <a:spAutoFit/>
          </a:bodyPr>
          <a:lstStyle/>
          <a:p>
            <a:r>
              <a:rPr lang="en-US" dirty="0" smtClean="0"/>
              <a:t>Surface current density (A/m)</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353513887"/>
              </p:ext>
            </p:extLst>
          </p:nvPr>
        </p:nvGraphicFramePr>
        <p:xfrm>
          <a:off x="630238" y="3733800"/>
          <a:ext cx="1462087" cy="609600"/>
        </p:xfrm>
        <a:graphic>
          <a:graphicData uri="http://schemas.openxmlformats.org/presentationml/2006/ole">
            <mc:AlternateContent xmlns:mc="http://schemas.openxmlformats.org/markup-compatibility/2006">
              <mc:Choice xmlns:v="urn:schemas-microsoft-com:vml" Requires="v">
                <p:oleObj spid="_x0000_s16515" name="Equation" r:id="rId10" imgW="914400" imgH="380880" progId="Equation.DSMT4">
                  <p:embed/>
                </p:oleObj>
              </mc:Choice>
              <mc:Fallback>
                <p:oleObj name="Equation" r:id="rId10" imgW="914400" imgH="380880" progId="Equation.DSMT4">
                  <p:embed/>
                  <p:pic>
                    <p:nvPicPr>
                      <p:cNvPr id="0" name="Object 23"/>
                      <p:cNvPicPr>
                        <a:picLocks noChangeAspect="1" noChangeArrowheads="1"/>
                      </p:cNvPicPr>
                      <p:nvPr/>
                    </p:nvPicPr>
                    <p:blipFill>
                      <a:blip r:embed="rId11"/>
                      <a:srcRect/>
                      <a:stretch>
                        <a:fillRect/>
                      </a:stretch>
                    </p:blipFill>
                    <p:spPr bwMode="auto">
                      <a:xfrm>
                        <a:off x="630238" y="3733800"/>
                        <a:ext cx="1462087" cy="609600"/>
                      </a:xfrm>
                      <a:prstGeom prst="rect">
                        <a:avLst/>
                      </a:prstGeom>
                      <a:solidFill>
                        <a:schemeClr val="bg1">
                          <a:alpha val="67058"/>
                        </a:schemeClr>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653048170"/>
              </p:ext>
            </p:extLst>
          </p:nvPr>
        </p:nvGraphicFramePr>
        <p:xfrm>
          <a:off x="5999163" y="3886200"/>
          <a:ext cx="1238250" cy="588963"/>
        </p:xfrm>
        <a:graphic>
          <a:graphicData uri="http://schemas.openxmlformats.org/presentationml/2006/ole">
            <mc:AlternateContent xmlns:mc="http://schemas.openxmlformats.org/markup-compatibility/2006">
              <mc:Choice xmlns:v="urn:schemas-microsoft-com:vml" Requires="v">
                <p:oleObj spid="_x0000_s16516" name="Equation" r:id="rId12" imgW="774360" imgH="368280" progId="Equation.DSMT4">
                  <p:embed/>
                </p:oleObj>
              </mc:Choice>
              <mc:Fallback>
                <p:oleObj name="Equation" r:id="rId12" imgW="774360" imgH="368280" progId="Equation.DSMT4">
                  <p:embed/>
                  <p:pic>
                    <p:nvPicPr>
                      <p:cNvPr id="0" name="Object 7"/>
                      <p:cNvPicPr>
                        <a:picLocks noChangeAspect="1" noChangeArrowheads="1"/>
                      </p:cNvPicPr>
                      <p:nvPr/>
                    </p:nvPicPr>
                    <p:blipFill>
                      <a:blip r:embed="rId13"/>
                      <a:srcRect/>
                      <a:stretch>
                        <a:fillRect/>
                      </a:stretch>
                    </p:blipFill>
                    <p:spPr bwMode="auto">
                      <a:xfrm>
                        <a:off x="5999163" y="3886200"/>
                        <a:ext cx="1238250" cy="588963"/>
                      </a:xfrm>
                      <a:prstGeom prst="rect">
                        <a:avLst/>
                      </a:prstGeom>
                      <a:solidFill>
                        <a:schemeClr val="bg1">
                          <a:alpha val="67058"/>
                        </a:schemeClr>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997270105"/>
              </p:ext>
            </p:extLst>
          </p:nvPr>
        </p:nvGraphicFramePr>
        <p:xfrm>
          <a:off x="1828800" y="4876800"/>
          <a:ext cx="354012" cy="374650"/>
        </p:xfrm>
        <a:graphic>
          <a:graphicData uri="http://schemas.openxmlformats.org/presentationml/2006/ole">
            <mc:AlternateContent xmlns:mc="http://schemas.openxmlformats.org/markup-compatibility/2006">
              <mc:Choice xmlns:v="urn:schemas-microsoft-com:vml" Requires="v">
                <p:oleObj spid="_x0000_s16517" name="Equation" r:id="rId14" imgW="215640" imgH="228600" progId="Equation.DSMT4">
                  <p:embed/>
                </p:oleObj>
              </mc:Choice>
              <mc:Fallback>
                <p:oleObj name="Equation" r:id="rId14" imgW="215640" imgH="228600" progId="Equation.DSMT4">
                  <p:embed/>
                  <p:pic>
                    <p:nvPicPr>
                      <p:cNvPr id="0" name="Object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28800" y="4876800"/>
                        <a:ext cx="354012"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4150907961"/>
              </p:ext>
            </p:extLst>
          </p:nvPr>
        </p:nvGraphicFramePr>
        <p:xfrm>
          <a:off x="3924300" y="4765675"/>
          <a:ext cx="1638300" cy="415925"/>
        </p:xfrm>
        <a:graphic>
          <a:graphicData uri="http://schemas.openxmlformats.org/presentationml/2006/ole">
            <mc:AlternateContent xmlns:mc="http://schemas.openxmlformats.org/markup-compatibility/2006">
              <mc:Choice xmlns:v="urn:schemas-microsoft-com:vml" Requires="v">
                <p:oleObj spid="_x0000_s16518" name="Equation" r:id="rId16" imgW="1002960" imgH="253800" progId="Equation.DSMT4">
                  <p:embed/>
                </p:oleObj>
              </mc:Choice>
              <mc:Fallback>
                <p:oleObj name="Equation" r:id="rId16" imgW="1002960" imgH="253800" progId="Equation.DSMT4">
                  <p:embed/>
                  <p:pic>
                    <p:nvPicPr>
                      <p:cNvPr id="0" name="Object 9"/>
                      <p:cNvPicPr>
                        <a:picLocks noChangeAspect="1" noChangeArrowheads="1"/>
                      </p:cNvPicPr>
                      <p:nvPr/>
                    </p:nvPicPr>
                    <p:blipFill>
                      <a:blip r:embed="rId17"/>
                      <a:srcRect/>
                      <a:stretch>
                        <a:fillRect/>
                      </a:stretch>
                    </p:blipFill>
                    <p:spPr bwMode="auto">
                      <a:xfrm>
                        <a:off x="3924300" y="4765675"/>
                        <a:ext cx="16383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Box 12"/>
          <p:cNvSpPr txBox="1"/>
          <p:nvPr/>
        </p:nvSpPr>
        <p:spPr>
          <a:xfrm>
            <a:off x="6400800" y="5068669"/>
            <a:ext cx="2667000" cy="646331"/>
          </a:xfrm>
          <a:prstGeom prst="rect">
            <a:avLst/>
          </a:prstGeom>
          <a:noFill/>
        </p:spPr>
        <p:txBody>
          <a:bodyPr wrap="square" rtlCol="0">
            <a:spAutoFit/>
          </a:bodyPr>
          <a:lstStyle/>
          <a:p>
            <a:r>
              <a:rPr lang="en-US" dirty="0" smtClean="0"/>
              <a:t>Magnetic field intensity -&gt; current in circuit theory</a:t>
            </a:r>
            <a:endParaRPr lang="en-US" dirty="0"/>
          </a:p>
        </p:txBody>
      </p:sp>
      <p:sp>
        <p:nvSpPr>
          <p:cNvPr id="18"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25</a:t>
            </a:fld>
            <a:endParaRPr lang="en-US" dirty="0"/>
          </a:p>
        </p:txBody>
      </p:sp>
    </p:spTree>
    <p:extLst>
      <p:ext uri="{BB962C8B-B14F-4D97-AF65-F5344CB8AC3E}">
        <p14:creationId xmlns:p14="http://schemas.microsoft.com/office/powerpoint/2010/main" val="42409236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flow density at 1 GHz</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28800"/>
            <a:ext cx="3723105"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038600"/>
            <a:ext cx="3733800" cy="1433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9087" y="2795587"/>
            <a:ext cx="4938713" cy="2386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Object 5"/>
          <p:cNvGraphicFramePr>
            <a:graphicFrameLocks noChangeAspect="1"/>
          </p:cNvGraphicFramePr>
          <p:nvPr>
            <p:extLst>
              <p:ext uri="{D42A27DB-BD31-4B8C-83A1-F6EECF244321}">
                <p14:modId xmlns:p14="http://schemas.microsoft.com/office/powerpoint/2010/main" val="3688767636"/>
              </p:ext>
            </p:extLst>
          </p:nvPr>
        </p:nvGraphicFramePr>
        <p:xfrm>
          <a:off x="631825" y="3482975"/>
          <a:ext cx="1389063" cy="414338"/>
        </p:xfrm>
        <a:graphic>
          <a:graphicData uri="http://schemas.openxmlformats.org/presentationml/2006/ole">
            <mc:AlternateContent xmlns:mc="http://schemas.openxmlformats.org/markup-compatibility/2006">
              <mc:Choice xmlns:v="urn:schemas-microsoft-com:vml" Requires="v">
                <p:oleObj spid="_x0000_s18637" name="Equation" r:id="rId6" imgW="850680" imgH="253800" progId="Equation.DSMT4">
                  <p:embed/>
                </p:oleObj>
              </mc:Choice>
              <mc:Fallback>
                <p:oleObj name="Equation" r:id="rId6" imgW="850680" imgH="253800" progId="Equation.DSMT4">
                  <p:embed/>
                  <p:pic>
                    <p:nvPicPr>
                      <p:cNvPr id="0" name="Object 11"/>
                      <p:cNvPicPr>
                        <a:picLocks noChangeAspect="1" noChangeArrowheads="1"/>
                      </p:cNvPicPr>
                      <p:nvPr/>
                    </p:nvPicPr>
                    <p:blipFill>
                      <a:blip r:embed="rId7"/>
                      <a:srcRect/>
                      <a:stretch>
                        <a:fillRect/>
                      </a:stretch>
                    </p:blipFill>
                    <p:spPr bwMode="auto">
                      <a:xfrm>
                        <a:off x="631825" y="3482975"/>
                        <a:ext cx="1389063"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ight Arrow 6"/>
          <p:cNvSpPr/>
          <p:nvPr/>
        </p:nvSpPr>
        <p:spPr>
          <a:xfrm>
            <a:off x="2971800" y="3492500"/>
            <a:ext cx="457200" cy="3937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1344985311"/>
              </p:ext>
            </p:extLst>
          </p:nvPr>
        </p:nvGraphicFramePr>
        <p:xfrm>
          <a:off x="4381500" y="2011363"/>
          <a:ext cx="2109788" cy="692150"/>
        </p:xfrm>
        <a:graphic>
          <a:graphicData uri="http://schemas.openxmlformats.org/presentationml/2006/ole">
            <mc:AlternateContent xmlns:mc="http://schemas.openxmlformats.org/markup-compatibility/2006">
              <mc:Choice xmlns:v="urn:schemas-microsoft-com:vml" Requires="v">
                <p:oleObj spid="_x0000_s18638" name="Equation" r:id="rId8" imgW="1701720" imgH="558720" progId="Equation.DSMT4">
                  <p:embed/>
                </p:oleObj>
              </mc:Choice>
              <mc:Fallback>
                <p:oleObj name="Equation" r:id="rId8" imgW="1701720" imgH="558720" progId="Equation.DSMT4">
                  <p:embed/>
                  <p:pic>
                    <p:nvPicPr>
                      <p:cNvPr id="0" name="Object 7"/>
                      <p:cNvPicPr>
                        <a:picLocks noChangeAspect="1" noChangeArrowheads="1"/>
                      </p:cNvPicPr>
                      <p:nvPr/>
                    </p:nvPicPr>
                    <p:blipFill>
                      <a:blip r:embed="rId9"/>
                      <a:srcRect/>
                      <a:stretch>
                        <a:fillRect/>
                      </a:stretch>
                    </p:blipFill>
                    <p:spPr bwMode="auto">
                      <a:xfrm>
                        <a:off x="4381500" y="2011363"/>
                        <a:ext cx="2109788" cy="692150"/>
                      </a:xfrm>
                      <a:prstGeom prst="rect">
                        <a:avLst/>
                      </a:prstGeom>
                      <a:solidFill>
                        <a:schemeClr val="bg1">
                          <a:alpha val="67058"/>
                        </a:schemeClr>
                      </a:solidFill>
                      <a:ln>
                        <a:noFill/>
                      </a:ln>
                    </p:spPr>
                  </p:pic>
                </p:oleObj>
              </mc:Fallback>
            </mc:AlternateContent>
          </a:graphicData>
        </a:graphic>
      </p:graphicFrame>
      <p:sp>
        <p:nvSpPr>
          <p:cNvPr id="9" name="TextBox 8"/>
          <p:cNvSpPr txBox="1"/>
          <p:nvPr/>
        </p:nvSpPr>
        <p:spPr>
          <a:xfrm>
            <a:off x="2057400" y="3505200"/>
            <a:ext cx="1143000" cy="369332"/>
          </a:xfrm>
          <a:prstGeom prst="rect">
            <a:avLst/>
          </a:prstGeom>
          <a:noFill/>
        </p:spPr>
        <p:txBody>
          <a:bodyPr wrap="square" rtlCol="0">
            <a:spAutoFit/>
          </a:bodyPr>
          <a:lstStyle/>
          <a:p>
            <a:r>
              <a:rPr lang="en-US" dirty="0" smtClean="0"/>
              <a:t>W/m^2</a:t>
            </a:r>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129817397"/>
              </p:ext>
            </p:extLst>
          </p:nvPr>
        </p:nvGraphicFramePr>
        <p:xfrm>
          <a:off x="5546725" y="4862513"/>
          <a:ext cx="1382713" cy="609600"/>
        </p:xfrm>
        <a:graphic>
          <a:graphicData uri="http://schemas.openxmlformats.org/presentationml/2006/ole">
            <mc:AlternateContent xmlns:mc="http://schemas.openxmlformats.org/markup-compatibility/2006">
              <mc:Choice xmlns:v="urn:schemas-microsoft-com:vml" Requires="v">
                <p:oleObj spid="_x0000_s18639" name="Equation" r:id="rId10" imgW="863280" imgH="380880" progId="Equation.DSMT4">
                  <p:embed/>
                </p:oleObj>
              </mc:Choice>
              <mc:Fallback>
                <p:oleObj name="Equation" r:id="rId10" imgW="863280" imgH="380880" progId="Equation.DSMT4">
                  <p:embed/>
                  <p:pic>
                    <p:nvPicPr>
                      <p:cNvPr id="0" name="Object 7"/>
                      <p:cNvPicPr>
                        <a:picLocks noChangeAspect="1" noChangeArrowheads="1"/>
                      </p:cNvPicPr>
                      <p:nvPr/>
                    </p:nvPicPr>
                    <p:blipFill>
                      <a:blip r:embed="rId11"/>
                      <a:srcRect/>
                      <a:stretch>
                        <a:fillRect/>
                      </a:stretch>
                    </p:blipFill>
                    <p:spPr bwMode="auto">
                      <a:xfrm>
                        <a:off x="5546725" y="4862513"/>
                        <a:ext cx="1382713" cy="609600"/>
                      </a:xfrm>
                      <a:prstGeom prst="rect">
                        <a:avLst/>
                      </a:prstGeom>
                      <a:solidFill>
                        <a:schemeClr val="bg1">
                          <a:alpha val="67058"/>
                        </a:schemeClr>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463548524"/>
              </p:ext>
            </p:extLst>
          </p:nvPr>
        </p:nvGraphicFramePr>
        <p:xfrm>
          <a:off x="5791200" y="5565775"/>
          <a:ext cx="893763" cy="385763"/>
        </p:xfrm>
        <a:graphic>
          <a:graphicData uri="http://schemas.openxmlformats.org/presentationml/2006/ole">
            <mc:AlternateContent xmlns:mc="http://schemas.openxmlformats.org/markup-compatibility/2006">
              <mc:Choice xmlns:v="urn:schemas-microsoft-com:vml" Requires="v">
                <p:oleObj spid="_x0000_s18640" name="Equation" r:id="rId12" imgW="558720" imgH="241200" progId="Equation.DSMT4">
                  <p:embed/>
                </p:oleObj>
              </mc:Choice>
              <mc:Fallback>
                <p:oleObj name="Equation" r:id="rId12" imgW="558720" imgH="241200" progId="Equation.DSMT4">
                  <p:embed/>
                  <p:pic>
                    <p:nvPicPr>
                      <p:cNvPr id="0" name="Object 9"/>
                      <p:cNvPicPr>
                        <a:picLocks noChangeAspect="1" noChangeArrowheads="1"/>
                      </p:cNvPicPr>
                      <p:nvPr/>
                    </p:nvPicPr>
                    <p:blipFill>
                      <a:blip r:embed="rId13"/>
                      <a:srcRect/>
                      <a:stretch>
                        <a:fillRect/>
                      </a:stretch>
                    </p:blipFill>
                    <p:spPr bwMode="auto">
                      <a:xfrm>
                        <a:off x="5791200" y="5565775"/>
                        <a:ext cx="893763" cy="385763"/>
                      </a:xfrm>
                      <a:prstGeom prst="rect">
                        <a:avLst/>
                      </a:prstGeom>
                      <a:solidFill>
                        <a:schemeClr val="bg1">
                          <a:alpha val="67058"/>
                        </a:schemeClr>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917621333"/>
              </p:ext>
            </p:extLst>
          </p:nvPr>
        </p:nvGraphicFramePr>
        <p:xfrm>
          <a:off x="904875" y="5562600"/>
          <a:ext cx="1685925" cy="579178"/>
        </p:xfrm>
        <a:graphic>
          <a:graphicData uri="http://schemas.openxmlformats.org/presentationml/2006/ole">
            <mc:AlternateContent xmlns:mc="http://schemas.openxmlformats.org/markup-compatibility/2006">
              <mc:Choice xmlns:v="urn:schemas-microsoft-com:vml" Requires="v">
                <p:oleObj spid="_x0000_s18641" name="Equation" r:id="rId14" imgW="1143000" imgH="393480" progId="Equation.DSMT4">
                  <p:embed/>
                </p:oleObj>
              </mc:Choice>
              <mc:Fallback>
                <p:oleObj name="Equation" r:id="rId14" imgW="1143000" imgH="393480" progId="Equation.DSMT4">
                  <p:embed/>
                  <p:pic>
                    <p:nvPicPr>
                      <p:cNvPr id="0" name="Object 5"/>
                      <p:cNvPicPr>
                        <a:picLocks noChangeAspect="1" noChangeArrowheads="1"/>
                      </p:cNvPicPr>
                      <p:nvPr/>
                    </p:nvPicPr>
                    <p:blipFill>
                      <a:blip r:embed="rId15"/>
                      <a:srcRect/>
                      <a:stretch>
                        <a:fillRect/>
                      </a:stretch>
                    </p:blipFill>
                    <p:spPr bwMode="auto">
                      <a:xfrm>
                        <a:off x="904875" y="5562600"/>
                        <a:ext cx="1685925" cy="579178"/>
                      </a:xfrm>
                      <a:prstGeom prst="rect">
                        <a:avLst/>
                      </a:prstGeom>
                      <a:noFill/>
                      <a:ln>
                        <a:noFill/>
                      </a:ln>
                    </p:spPr>
                  </p:pic>
                </p:oleObj>
              </mc:Fallback>
            </mc:AlternateContent>
          </a:graphicData>
        </a:graphic>
      </p:graphicFrame>
      <p:sp>
        <p:nvSpPr>
          <p:cNvPr id="13" name="TextBox 12"/>
          <p:cNvSpPr txBox="1"/>
          <p:nvPr/>
        </p:nvSpPr>
        <p:spPr>
          <a:xfrm>
            <a:off x="6781800" y="5562600"/>
            <a:ext cx="1651000" cy="369332"/>
          </a:xfrm>
          <a:prstGeom prst="rect">
            <a:avLst/>
          </a:prstGeom>
          <a:noFill/>
        </p:spPr>
        <p:txBody>
          <a:bodyPr wrap="square" rtlCol="0">
            <a:spAutoFit/>
          </a:bodyPr>
          <a:lstStyle/>
          <a:p>
            <a:r>
              <a:rPr lang="en-US" dirty="0" smtClean="0"/>
              <a:t>- circuit theory</a:t>
            </a:r>
            <a:endParaRPr lang="en-US" dirty="0"/>
          </a:p>
        </p:txBody>
      </p:sp>
      <p:cxnSp>
        <p:nvCxnSpPr>
          <p:cNvPr id="15" name="Straight Arrow Connector 14"/>
          <p:cNvCxnSpPr/>
          <p:nvPr/>
        </p:nvCxnSpPr>
        <p:spPr>
          <a:xfrm flipH="1">
            <a:off x="6959600" y="2895600"/>
            <a:ext cx="3556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781800" y="2057400"/>
            <a:ext cx="2133600" cy="830997"/>
          </a:xfrm>
          <a:prstGeom prst="rect">
            <a:avLst/>
          </a:prstGeom>
          <a:noFill/>
        </p:spPr>
        <p:txBody>
          <a:bodyPr wrap="square" rtlCol="0">
            <a:spAutoFit/>
          </a:bodyPr>
          <a:lstStyle/>
          <a:p>
            <a:r>
              <a:rPr lang="en-US" sz="1600" dirty="0" smtClean="0"/>
              <a:t>Longitudinal component outside of conductors dominates</a:t>
            </a:r>
            <a:endParaRPr lang="en-US" sz="1600" dirty="0"/>
          </a:p>
        </p:txBody>
      </p:sp>
      <p:graphicFrame>
        <p:nvGraphicFramePr>
          <p:cNvPr id="18" name="Object 17"/>
          <p:cNvGraphicFramePr>
            <a:graphicFrameLocks noChangeAspect="1"/>
          </p:cNvGraphicFramePr>
          <p:nvPr>
            <p:extLst>
              <p:ext uri="{D42A27DB-BD31-4B8C-83A1-F6EECF244321}">
                <p14:modId xmlns:p14="http://schemas.microsoft.com/office/powerpoint/2010/main" val="2838347633"/>
              </p:ext>
            </p:extLst>
          </p:nvPr>
        </p:nvGraphicFramePr>
        <p:xfrm>
          <a:off x="320208" y="2133600"/>
          <a:ext cx="213192" cy="266616"/>
        </p:xfrm>
        <a:graphic>
          <a:graphicData uri="http://schemas.openxmlformats.org/presentationml/2006/ole">
            <mc:AlternateContent xmlns:mc="http://schemas.openxmlformats.org/markup-compatibility/2006">
              <mc:Choice xmlns:v="urn:schemas-microsoft-com:vml" Requires="v">
                <p:oleObj spid="_x0000_s18642" name="Equation" r:id="rId16" imgW="152280" imgH="190440" progId="Equation.DSMT4">
                  <p:embed/>
                </p:oleObj>
              </mc:Choice>
              <mc:Fallback>
                <p:oleObj name="Equation" r:id="rId16" imgW="152280" imgH="190440" progId="Equation.DSMT4">
                  <p:embed/>
                  <p:pic>
                    <p:nvPicPr>
                      <p:cNvPr id="0" name=""/>
                      <p:cNvPicPr/>
                      <p:nvPr/>
                    </p:nvPicPr>
                    <p:blipFill>
                      <a:blip r:embed="rId17"/>
                      <a:stretch>
                        <a:fillRect/>
                      </a:stretch>
                    </p:blipFill>
                    <p:spPr>
                      <a:xfrm>
                        <a:off x="320208" y="2133600"/>
                        <a:ext cx="213192" cy="266616"/>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433183395"/>
              </p:ext>
            </p:extLst>
          </p:nvPr>
        </p:nvGraphicFramePr>
        <p:xfrm>
          <a:off x="304800" y="4419600"/>
          <a:ext cx="301896" cy="320040"/>
        </p:xfrm>
        <a:graphic>
          <a:graphicData uri="http://schemas.openxmlformats.org/presentationml/2006/ole">
            <mc:AlternateContent xmlns:mc="http://schemas.openxmlformats.org/markup-compatibility/2006">
              <mc:Choice xmlns:v="urn:schemas-microsoft-com:vml" Requires="v">
                <p:oleObj spid="_x0000_s18643" name="Equation" r:id="rId18" imgW="215640" imgH="228600" progId="Equation.DSMT4">
                  <p:embed/>
                </p:oleObj>
              </mc:Choice>
              <mc:Fallback>
                <p:oleObj name="Equation" r:id="rId18" imgW="215640" imgH="228600" progId="Equation.DSMT4">
                  <p:embed/>
                  <p:pic>
                    <p:nvPicPr>
                      <p:cNvPr id="0" name=""/>
                      <p:cNvPicPr/>
                      <p:nvPr/>
                    </p:nvPicPr>
                    <p:blipFill>
                      <a:blip r:embed="rId19"/>
                      <a:stretch>
                        <a:fillRect/>
                      </a:stretch>
                    </p:blipFill>
                    <p:spPr>
                      <a:xfrm>
                        <a:off x="304800" y="4419600"/>
                        <a:ext cx="301896" cy="32004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935483450"/>
              </p:ext>
            </p:extLst>
          </p:nvPr>
        </p:nvGraphicFramePr>
        <p:xfrm>
          <a:off x="3810000" y="3378200"/>
          <a:ext cx="320040" cy="320040"/>
        </p:xfrm>
        <a:graphic>
          <a:graphicData uri="http://schemas.openxmlformats.org/presentationml/2006/ole">
            <mc:AlternateContent xmlns:mc="http://schemas.openxmlformats.org/markup-compatibility/2006">
              <mc:Choice xmlns:v="urn:schemas-microsoft-com:vml" Requires="v">
                <p:oleObj spid="_x0000_s18644" name="Equation" r:id="rId20" imgW="228600" imgH="228600" progId="Equation.DSMT4">
                  <p:embed/>
                </p:oleObj>
              </mc:Choice>
              <mc:Fallback>
                <p:oleObj name="Equation" r:id="rId20" imgW="228600" imgH="228600" progId="Equation.DSMT4">
                  <p:embed/>
                  <p:pic>
                    <p:nvPicPr>
                      <p:cNvPr id="0" name=""/>
                      <p:cNvPicPr/>
                      <p:nvPr/>
                    </p:nvPicPr>
                    <p:blipFill>
                      <a:blip r:embed="rId21"/>
                      <a:stretch>
                        <a:fillRect/>
                      </a:stretch>
                    </p:blipFill>
                    <p:spPr>
                      <a:xfrm>
                        <a:off x="3810000" y="3378200"/>
                        <a:ext cx="320040" cy="320040"/>
                      </a:xfrm>
                      <a:prstGeom prst="rect">
                        <a:avLst/>
                      </a:prstGeom>
                    </p:spPr>
                  </p:pic>
                </p:oleObj>
              </mc:Fallback>
            </mc:AlternateContent>
          </a:graphicData>
        </a:graphic>
      </p:graphicFrame>
      <p:sp>
        <p:nvSpPr>
          <p:cNvPr id="21" name="TextBox 20"/>
          <p:cNvSpPr txBox="1"/>
          <p:nvPr/>
        </p:nvSpPr>
        <p:spPr>
          <a:xfrm>
            <a:off x="1992313" y="1597579"/>
            <a:ext cx="6705600" cy="369332"/>
          </a:xfrm>
          <a:prstGeom prst="rect">
            <a:avLst/>
          </a:prstGeom>
          <a:noFill/>
        </p:spPr>
        <p:txBody>
          <a:bodyPr wrap="square" rtlCol="0">
            <a:spAutoFit/>
          </a:bodyPr>
          <a:lstStyle/>
          <a:p>
            <a:r>
              <a:rPr lang="en-US" dirty="0" smtClean="0"/>
              <a:t>Poynting vector is energy passing through unit area in 1 sec</a:t>
            </a:r>
            <a:endParaRPr lang="en-US" dirty="0"/>
          </a:p>
        </p:txBody>
      </p:sp>
      <p:graphicFrame>
        <p:nvGraphicFramePr>
          <p:cNvPr id="22" name="Object 21"/>
          <p:cNvGraphicFramePr>
            <a:graphicFrameLocks noChangeAspect="1"/>
          </p:cNvGraphicFramePr>
          <p:nvPr>
            <p:extLst>
              <p:ext uri="{D42A27DB-BD31-4B8C-83A1-F6EECF244321}">
                <p14:modId xmlns:p14="http://schemas.microsoft.com/office/powerpoint/2010/main" val="2238078484"/>
              </p:ext>
            </p:extLst>
          </p:nvPr>
        </p:nvGraphicFramePr>
        <p:xfrm>
          <a:off x="406400" y="2562225"/>
          <a:ext cx="876300" cy="393700"/>
        </p:xfrm>
        <a:graphic>
          <a:graphicData uri="http://schemas.openxmlformats.org/presentationml/2006/ole">
            <mc:AlternateContent xmlns:mc="http://schemas.openxmlformats.org/markup-compatibility/2006">
              <mc:Choice xmlns:v="urn:schemas-microsoft-com:vml" Requires="v">
                <p:oleObj spid="_x0000_s18645" name="Equation" r:id="rId22" imgW="876240" imgH="393480" progId="Equation.DSMT4">
                  <p:embed/>
                </p:oleObj>
              </mc:Choice>
              <mc:Fallback>
                <p:oleObj name="Equation" r:id="rId22" imgW="876240" imgH="393480" progId="Equation.DSMT4">
                  <p:embed/>
                  <p:pic>
                    <p:nvPicPr>
                      <p:cNvPr id="0" name="Object 17"/>
                      <p:cNvPicPr>
                        <a:picLocks noChangeAspect="1" noChangeArrowheads="1"/>
                      </p:cNvPicPr>
                      <p:nvPr/>
                    </p:nvPicPr>
                    <p:blipFill>
                      <a:blip r:embed="rId23"/>
                      <a:srcRect/>
                      <a:stretch>
                        <a:fillRect/>
                      </a:stretch>
                    </p:blipFill>
                    <p:spPr bwMode="auto">
                      <a:xfrm>
                        <a:off x="406400" y="2562225"/>
                        <a:ext cx="8763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253702045"/>
              </p:ext>
            </p:extLst>
          </p:nvPr>
        </p:nvGraphicFramePr>
        <p:xfrm>
          <a:off x="471488" y="4776788"/>
          <a:ext cx="965200" cy="393700"/>
        </p:xfrm>
        <a:graphic>
          <a:graphicData uri="http://schemas.openxmlformats.org/presentationml/2006/ole">
            <mc:AlternateContent xmlns:mc="http://schemas.openxmlformats.org/markup-compatibility/2006">
              <mc:Choice xmlns:v="urn:schemas-microsoft-com:vml" Requires="v">
                <p:oleObj spid="_x0000_s18646" name="Equation" r:id="rId24" imgW="965160" imgH="393480" progId="Equation.DSMT4">
                  <p:embed/>
                </p:oleObj>
              </mc:Choice>
              <mc:Fallback>
                <p:oleObj name="Equation" r:id="rId24" imgW="965160" imgH="393480" progId="Equation.DSMT4">
                  <p:embed/>
                  <p:pic>
                    <p:nvPicPr>
                      <p:cNvPr id="0" name="Object 18"/>
                      <p:cNvPicPr>
                        <a:picLocks noChangeAspect="1" noChangeArrowheads="1"/>
                      </p:cNvPicPr>
                      <p:nvPr/>
                    </p:nvPicPr>
                    <p:blipFill>
                      <a:blip r:embed="rId25"/>
                      <a:srcRect/>
                      <a:stretch>
                        <a:fillRect/>
                      </a:stretch>
                    </p:blipFill>
                    <p:spPr bwMode="auto">
                      <a:xfrm>
                        <a:off x="471488" y="4776788"/>
                        <a:ext cx="9652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26</a:t>
            </a:fld>
            <a:endParaRPr lang="en-US" dirty="0"/>
          </a:p>
        </p:txBody>
      </p:sp>
    </p:spTree>
    <p:extLst>
      <p:ext uri="{BB962C8B-B14F-4D97-AF65-F5344CB8AC3E}">
        <p14:creationId xmlns:p14="http://schemas.microsoft.com/office/powerpoint/2010/main" val="35816109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8229600" cy="967605"/>
          </a:xfrm>
        </p:spPr>
        <p:txBody>
          <a:bodyPr/>
          <a:lstStyle/>
          <a:p>
            <a:r>
              <a:rPr lang="en-US" dirty="0" smtClean="0"/>
              <a:t>Power flow in strip line</a:t>
            </a:r>
            <a:endParaRPr lang="en-US" dirty="0"/>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94" y="4271963"/>
            <a:ext cx="4605337" cy="1443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694" y="1828800"/>
            <a:ext cx="4605337"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3"/>
          <p:cNvSpPr txBox="1">
            <a:spLocks noChangeArrowheads="1"/>
          </p:cNvSpPr>
          <p:nvPr/>
        </p:nvSpPr>
        <p:spPr bwMode="auto">
          <a:xfrm>
            <a:off x="1005681" y="2157413"/>
            <a:ext cx="14890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600" dirty="0"/>
              <a:t>f=0.1 </a:t>
            </a:r>
            <a:r>
              <a:rPr lang="en-US" altLang="en-US" sz="1600" dirty="0" smtClean="0"/>
              <a:t>MHz</a:t>
            </a:r>
            <a:endParaRPr lang="en-US" altLang="en-US" sz="1600" dirty="0"/>
          </a:p>
        </p:txBody>
      </p:sp>
      <p:sp>
        <p:nvSpPr>
          <p:cNvPr id="7" name="TextBox 9"/>
          <p:cNvSpPr txBox="1">
            <a:spLocks noChangeArrowheads="1"/>
          </p:cNvSpPr>
          <p:nvPr/>
        </p:nvSpPr>
        <p:spPr bwMode="auto">
          <a:xfrm>
            <a:off x="1007269" y="4616450"/>
            <a:ext cx="14890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600" dirty="0"/>
              <a:t>f=10 </a:t>
            </a:r>
            <a:r>
              <a:rPr lang="en-US" altLang="en-US" sz="1600" dirty="0" smtClean="0"/>
              <a:t>MHz</a:t>
            </a:r>
            <a:endParaRPr lang="en-US" altLang="en-US" sz="1600" dirty="0"/>
          </a:p>
        </p:txBody>
      </p:sp>
      <p:pic>
        <p:nvPicPr>
          <p:cNvPr id="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665095"/>
            <a:ext cx="3552825" cy="992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6550" y="4097337"/>
            <a:ext cx="3558540" cy="992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5181600"/>
            <a:ext cx="1916906" cy="8298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1693106"/>
            <a:ext cx="2055019" cy="8286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597694" y="3505200"/>
            <a:ext cx="4085431" cy="646331"/>
          </a:xfrm>
          <a:prstGeom prst="rect">
            <a:avLst/>
          </a:prstGeom>
          <a:noFill/>
        </p:spPr>
        <p:txBody>
          <a:bodyPr wrap="square" rtlCol="0">
            <a:spAutoFit/>
          </a:bodyPr>
          <a:lstStyle/>
          <a:p>
            <a:r>
              <a:rPr lang="en-US" dirty="0" smtClean="0"/>
              <a:t>More power flows along the line closer to strip edges at higher frequency</a:t>
            </a:r>
            <a:endParaRPr lang="en-US" dirty="0"/>
          </a:p>
        </p:txBody>
      </p:sp>
      <p:sp>
        <p:nvSpPr>
          <p:cNvPr id="12" name="TextBox 11"/>
          <p:cNvSpPr txBox="1"/>
          <p:nvPr/>
        </p:nvSpPr>
        <p:spPr>
          <a:xfrm>
            <a:off x="5867400" y="3657600"/>
            <a:ext cx="2743200" cy="369332"/>
          </a:xfrm>
          <a:prstGeom prst="rect">
            <a:avLst/>
          </a:prstGeom>
          <a:noFill/>
        </p:spPr>
        <p:txBody>
          <a:bodyPr wrap="square" rtlCol="0">
            <a:spAutoFit/>
          </a:bodyPr>
          <a:lstStyle/>
          <a:p>
            <a:r>
              <a:rPr lang="en-US" dirty="0" smtClean="0"/>
              <a:t>Conductor absorbs power</a:t>
            </a:r>
            <a:endParaRPr lang="en-US" dirty="0"/>
          </a:p>
        </p:txBody>
      </p:sp>
      <p:graphicFrame>
        <p:nvGraphicFramePr>
          <p:cNvPr id="13" name="Object 12"/>
          <p:cNvGraphicFramePr>
            <a:graphicFrameLocks noChangeAspect="1"/>
          </p:cNvGraphicFramePr>
          <p:nvPr>
            <p:extLst>
              <p:ext uri="{D42A27DB-BD31-4B8C-83A1-F6EECF244321}">
                <p14:modId xmlns:p14="http://schemas.microsoft.com/office/powerpoint/2010/main" val="1162829247"/>
              </p:ext>
            </p:extLst>
          </p:nvPr>
        </p:nvGraphicFramePr>
        <p:xfrm>
          <a:off x="228600" y="2217738"/>
          <a:ext cx="304800" cy="322262"/>
        </p:xfrm>
        <a:graphic>
          <a:graphicData uri="http://schemas.openxmlformats.org/presentationml/2006/ole">
            <mc:AlternateContent xmlns:mc="http://schemas.openxmlformats.org/markup-compatibility/2006">
              <mc:Choice xmlns:v="urn:schemas-microsoft-com:vml" Requires="v">
                <p:oleObj spid="_x0000_s19525" name="Equation" r:id="rId9" imgW="228600" imgH="241200" progId="Equation.DSMT4">
                  <p:embed/>
                </p:oleObj>
              </mc:Choice>
              <mc:Fallback>
                <p:oleObj name="Equation" r:id="rId9" imgW="228600" imgH="241200" progId="Equation.DSMT4">
                  <p:embed/>
                  <p:pic>
                    <p:nvPicPr>
                      <p:cNvPr id="0" name=""/>
                      <p:cNvPicPr/>
                      <p:nvPr/>
                    </p:nvPicPr>
                    <p:blipFill>
                      <a:blip r:embed="rId10"/>
                      <a:stretch>
                        <a:fillRect/>
                      </a:stretch>
                    </p:blipFill>
                    <p:spPr>
                      <a:xfrm>
                        <a:off x="228600" y="2217738"/>
                        <a:ext cx="304800" cy="322262"/>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532682628"/>
              </p:ext>
            </p:extLst>
          </p:nvPr>
        </p:nvGraphicFramePr>
        <p:xfrm>
          <a:off x="228600" y="4656138"/>
          <a:ext cx="304800" cy="320675"/>
        </p:xfrm>
        <a:graphic>
          <a:graphicData uri="http://schemas.openxmlformats.org/presentationml/2006/ole">
            <mc:AlternateContent xmlns:mc="http://schemas.openxmlformats.org/markup-compatibility/2006">
              <mc:Choice xmlns:v="urn:schemas-microsoft-com:vml" Requires="v">
                <p:oleObj spid="_x0000_s19526" name="Equation" r:id="rId11" imgW="228600" imgH="241200" progId="Equation.DSMT4">
                  <p:embed/>
                </p:oleObj>
              </mc:Choice>
              <mc:Fallback>
                <p:oleObj name="Equation" r:id="rId11" imgW="228600" imgH="241200" progId="Equation.DSMT4">
                  <p:embed/>
                  <p:pic>
                    <p:nvPicPr>
                      <p:cNvPr id="0" name="Object 12"/>
                      <p:cNvPicPr>
                        <a:picLocks noChangeAspect="1" noChangeArrowheads="1"/>
                      </p:cNvPicPr>
                      <p:nvPr/>
                    </p:nvPicPr>
                    <p:blipFill>
                      <a:blip r:embed="rId12"/>
                      <a:srcRect/>
                      <a:stretch>
                        <a:fillRect/>
                      </a:stretch>
                    </p:blipFill>
                    <p:spPr bwMode="auto">
                      <a:xfrm>
                        <a:off x="228600" y="4656138"/>
                        <a:ext cx="304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TextBox 14"/>
          <p:cNvSpPr txBox="1"/>
          <p:nvPr/>
        </p:nvSpPr>
        <p:spPr>
          <a:xfrm>
            <a:off x="873125" y="1447800"/>
            <a:ext cx="4191000" cy="369332"/>
          </a:xfrm>
          <a:prstGeom prst="rect">
            <a:avLst/>
          </a:prstGeom>
          <a:noFill/>
        </p:spPr>
        <p:txBody>
          <a:bodyPr wrap="square" rtlCol="0">
            <a:spAutoFit/>
          </a:bodyPr>
          <a:lstStyle/>
          <a:p>
            <a:r>
              <a:rPr lang="en-US" dirty="0" smtClean="0"/>
              <a:t>Peak value of power flow density [W/m^2]</a:t>
            </a:r>
            <a:endParaRPr lang="en-US" dirty="0"/>
          </a:p>
        </p:txBody>
      </p:sp>
      <p:sp>
        <p:nvSpPr>
          <p:cNvPr id="16" name="TextBox 15"/>
          <p:cNvSpPr txBox="1"/>
          <p:nvPr/>
        </p:nvSpPr>
        <p:spPr>
          <a:xfrm>
            <a:off x="5943600" y="1371600"/>
            <a:ext cx="2590800" cy="369332"/>
          </a:xfrm>
          <a:prstGeom prst="rect">
            <a:avLst/>
          </a:prstGeom>
          <a:noFill/>
        </p:spPr>
        <p:txBody>
          <a:bodyPr wrap="square" rtlCol="0">
            <a:spAutoFit/>
          </a:bodyPr>
          <a:lstStyle/>
          <a:p>
            <a:r>
              <a:rPr lang="en-US" dirty="0" smtClean="0"/>
              <a:t>Conductor interior</a:t>
            </a:r>
            <a:endParaRPr lang="en-US" dirty="0"/>
          </a:p>
        </p:txBody>
      </p:sp>
      <p:cxnSp>
        <p:nvCxnSpPr>
          <p:cNvPr id="18" name="Straight Connector 17"/>
          <p:cNvCxnSpPr/>
          <p:nvPr/>
        </p:nvCxnSpPr>
        <p:spPr>
          <a:xfrm>
            <a:off x="5334000" y="1447800"/>
            <a:ext cx="0" cy="449580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19" name="Object 18"/>
          <p:cNvGraphicFramePr>
            <a:graphicFrameLocks noChangeAspect="1"/>
          </p:cNvGraphicFramePr>
          <p:nvPr>
            <p:extLst>
              <p:ext uri="{D42A27DB-BD31-4B8C-83A1-F6EECF244321}">
                <p14:modId xmlns:p14="http://schemas.microsoft.com/office/powerpoint/2010/main" val="1174403531"/>
              </p:ext>
            </p:extLst>
          </p:nvPr>
        </p:nvGraphicFramePr>
        <p:xfrm>
          <a:off x="7521575" y="1676400"/>
          <a:ext cx="555625" cy="482600"/>
        </p:xfrm>
        <a:graphic>
          <a:graphicData uri="http://schemas.openxmlformats.org/presentationml/2006/ole">
            <mc:AlternateContent xmlns:mc="http://schemas.openxmlformats.org/markup-compatibility/2006">
              <mc:Choice xmlns:v="urn:schemas-microsoft-com:vml" Requires="v">
                <p:oleObj spid="_x0000_s19527" name="Equation" r:id="rId13" imgW="291960" imgH="253800" progId="Equation.DSMT4">
                  <p:embed/>
                </p:oleObj>
              </mc:Choice>
              <mc:Fallback>
                <p:oleObj name="Equation" r:id="rId13" imgW="291960" imgH="253800" progId="Equation.DSMT4">
                  <p:embed/>
                  <p:pic>
                    <p:nvPicPr>
                      <p:cNvPr id="0"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21575" y="1676400"/>
                        <a:ext cx="5556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314971731"/>
              </p:ext>
            </p:extLst>
          </p:nvPr>
        </p:nvGraphicFramePr>
        <p:xfrm>
          <a:off x="7673975" y="5156200"/>
          <a:ext cx="555625" cy="482600"/>
        </p:xfrm>
        <a:graphic>
          <a:graphicData uri="http://schemas.openxmlformats.org/presentationml/2006/ole">
            <mc:AlternateContent xmlns:mc="http://schemas.openxmlformats.org/markup-compatibility/2006">
              <mc:Choice xmlns:v="urn:schemas-microsoft-com:vml" Requires="v">
                <p:oleObj spid="_x0000_s19528" name="Equation" r:id="rId15" imgW="291973" imgH="253890" progId="Equation.DSMT4">
                  <p:embed/>
                </p:oleObj>
              </mc:Choice>
              <mc:Fallback>
                <p:oleObj name="Equation" r:id="rId15" imgW="291973" imgH="253890" progId="Equation.DSMT4">
                  <p:embed/>
                  <p:pic>
                    <p:nvPicPr>
                      <p:cNvPr id="0" name="Object 1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73975" y="5156200"/>
                        <a:ext cx="5556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27</a:t>
            </a:fld>
            <a:endParaRPr lang="en-US" dirty="0"/>
          </a:p>
        </p:txBody>
      </p:sp>
    </p:spTree>
    <p:extLst>
      <p:ext uri="{BB962C8B-B14F-4D97-AF65-F5344CB8AC3E}">
        <p14:creationId xmlns:p14="http://schemas.microsoft.com/office/powerpoint/2010/main" val="22285972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8229600" cy="967605"/>
          </a:xfrm>
        </p:spPr>
        <p:txBody>
          <a:bodyPr/>
          <a:lstStyle/>
          <a:p>
            <a:r>
              <a:rPr lang="en-US" dirty="0" smtClean="0"/>
              <a:t>Power flow in strip line</a:t>
            </a:r>
            <a:endParaRPr lang="en-US" dirty="0"/>
          </a:p>
        </p:txBody>
      </p:sp>
      <p:sp>
        <p:nvSpPr>
          <p:cNvPr id="7" name="TextBox 9"/>
          <p:cNvSpPr txBox="1">
            <a:spLocks noChangeArrowheads="1"/>
          </p:cNvSpPr>
          <p:nvPr/>
        </p:nvSpPr>
        <p:spPr bwMode="auto">
          <a:xfrm>
            <a:off x="656432" y="4597400"/>
            <a:ext cx="14890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600"/>
              <a:t>f=10 MHz</a:t>
            </a:r>
          </a:p>
          <a:p>
            <a:pPr eaLnBrk="1" hangingPunct="1"/>
            <a:r>
              <a:rPr lang="en-US" altLang="en-US" sz="1600"/>
              <a:t>sd=0.82 mil</a:t>
            </a:r>
          </a:p>
          <a:p>
            <a:pPr eaLnBrk="1" hangingPunct="1"/>
            <a:r>
              <a:rPr lang="en-US" altLang="en-US" sz="1600"/>
              <a:t>t/sd=1.46</a:t>
            </a: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38" y="4267200"/>
            <a:ext cx="4652963"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326" y="1905000"/>
            <a:ext cx="4625975" cy="142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0"/>
          <p:cNvSpPr txBox="1">
            <a:spLocks noChangeArrowheads="1"/>
          </p:cNvSpPr>
          <p:nvPr/>
        </p:nvSpPr>
        <p:spPr bwMode="auto">
          <a:xfrm>
            <a:off x="958851" y="2233612"/>
            <a:ext cx="14890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600" dirty="0"/>
              <a:t>f=1 </a:t>
            </a:r>
            <a:r>
              <a:rPr lang="en-US" altLang="en-US" sz="1600" dirty="0" smtClean="0"/>
              <a:t>GHz</a:t>
            </a:r>
            <a:endParaRPr lang="en-US" altLang="en-US" sz="1600" dirty="0"/>
          </a:p>
        </p:txBody>
      </p:sp>
      <p:sp>
        <p:nvSpPr>
          <p:cNvPr id="13" name="TextBox 12"/>
          <p:cNvSpPr txBox="1">
            <a:spLocks noChangeArrowheads="1"/>
          </p:cNvSpPr>
          <p:nvPr/>
        </p:nvSpPr>
        <p:spPr bwMode="auto">
          <a:xfrm>
            <a:off x="874713" y="4643438"/>
            <a:ext cx="14890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600" dirty="0"/>
              <a:t>f=30 </a:t>
            </a:r>
            <a:r>
              <a:rPr lang="en-US" altLang="en-US" sz="1600" dirty="0" smtClean="0"/>
              <a:t>GHz</a:t>
            </a:r>
            <a:endParaRPr lang="en-US" altLang="en-US" sz="1600" dirty="0"/>
          </a:p>
        </p:txBody>
      </p:sp>
      <p:pic>
        <p:nvPicPr>
          <p:cNvPr id="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2589431"/>
            <a:ext cx="3436620" cy="973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5674" y="3962400"/>
            <a:ext cx="1870472" cy="8322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8" name="TextBox 17"/>
          <p:cNvSpPr txBox="1"/>
          <p:nvPr/>
        </p:nvSpPr>
        <p:spPr>
          <a:xfrm>
            <a:off x="570707" y="3505200"/>
            <a:ext cx="4085431" cy="646331"/>
          </a:xfrm>
          <a:prstGeom prst="rect">
            <a:avLst/>
          </a:prstGeom>
          <a:noFill/>
        </p:spPr>
        <p:txBody>
          <a:bodyPr wrap="square" rtlCol="0">
            <a:spAutoFit/>
          </a:bodyPr>
          <a:lstStyle/>
          <a:p>
            <a:r>
              <a:rPr lang="en-US" dirty="0" smtClean="0"/>
              <a:t>Power flow concentration near the strip edges continues as frequency rises</a:t>
            </a:r>
            <a:endParaRPr lang="en-US" dirty="0"/>
          </a:p>
        </p:txBody>
      </p:sp>
      <p:sp>
        <p:nvSpPr>
          <p:cNvPr id="19" name="TextBox 18"/>
          <p:cNvSpPr txBox="1"/>
          <p:nvPr/>
        </p:nvSpPr>
        <p:spPr>
          <a:xfrm>
            <a:off x="5410200" y="1715869"/>
            <a:ext cx="3657600" cy="646331"/>
          </a:xfrm>
          <a:prstGeom prst="rect">
            <a:avLst/>
          </a:prstGeom>
          <a:noFill/>
        </p:spPr>
        <p:txBody>
          <a:bodyPr wrap="square" rtlCol="0">
            <a:spAutoFit/>
          </a:bodyPr>
          <a:lstStyle/>
          <a:p>
            <a:r>
              <a:rPr lang="en-US" dirty="0" smtClean="0"/>
              <a:t>Conductor interior absorbs more power (30 GHz), scaled arrows in dB</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4038698351"/>
              </p:ext>
            </p:extLst>
          </p:nvPr>
        </p:nvGraphicFramePr>
        <p:xfrm>
          <a:off x="201613" y="2260600"/>
          <a:ext cx="304800" cy="320675"/>
        </p:xfrm>
        <a:graphic>
          <a:graphicData uri="http://schemas.openxmlformats.org/presentationml/2006/ole">
            <mc:AlternateContent xmlns:mc="http://schemas.openxmlformats.org/markup-compatibility/2006">
              <mc:Choice xmlns:v="urn:schemas-microsoft-com:vml" Requires="v">
                <p:oleObj spid="_x0000_s20583" name="Equation" r:id="rId7" imgW="228600" imgH="241200" progId="Equation.DSMT4">
                  <p:embed/>
                </p:oleObj>
              </mc:Choice>
              <mc:Fallback>
                <p:oleObj name="Equation" r:id="rId7" imgW="228600" imgH="241200" progId="Equation.DSMT4">
                  <p:embed/>
                  <p:pic>
                    <p:nvPicPr>
                      <p:cNvPr id="0" name="Object 12"/>
                      <p:cNvPicPr>
                        <a:picLocks noChangeAspect="1" noChangeArrowheads="1"/>
                      </p:cNvPicPr>
                      <p:nvPr/>
                    </p:nvPicPr>
                    <p:blipFill>
                      <a:blip r:embed="rId8"/>
                      <a:srcRect/>
                      <a:stretch>
                        <a:fillRect/>
                      </a:stretch>
                    </p:blipFill>
                    <p:spPr bwMode="auto">
                      <a:xfrm>
                        <a:off x="201613" y="2260600"/>
                        <a:ext cx="304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400233325"/>
              </p:ext>
            </p:extLst>
          </p:nvPr>
        </p:nvGraphicFramePr>
        <p:xfrm>
          <a:off x="193675" y="4622800"/>
          <a:ext cx="304800" cy="320675"/>
        </p:xfrm>
        <a:graphic>
          <a:graphicData uri="http://schemas.openxmlformats.org/presentationml/2006/ole">
            <mc:AlternateContent xmlns:mc="http://schemas.openxmlformats.org/markup-compatibility/2006">
              <mc:Choice xmlns:v="urn:schemas-microsoft-com:vml" Requires="v">
                <p:oleObj spid="_x0000_s20584" name="Equation" r:id="rId9" imgW="228600" imgH="241200" progId="Equation.DSMT4">
                  <p:embed/>
                </p:oleObj>
              </mc:Choice>
              <mc:Fallback>
                <p:oleObj name="Equation" r:id="rId9" imgW="228600" imgH="241200" progId="Equation.DSMT4">
                  <p:embed/>
                  <p:pic>
                    <p:nvPicPr>
                      <p:cNvPr id="0" name="Object 2"/>
                      <p:cNvPicPr>
                        <a:picLocks noChangeAspect="1" noChangeArrowheads="1"/>
                      </p:cNvPicPr>
                      <p:nvPr/>
                    </p:nvPicPr>
                    <p:blipFill>
                      <a:blip r:embed="rId10"/>
                      <a:srcRect/>
                      <a:stretch>
                        <a:fillRect/>
                      </a:stretch>
                    </p:blipFill>
                    <p:spPr bwMode="auto">
                      <a:xfrm>
                        <a:off x="193675" y="4622800"/>
                        <a:ext cx="304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extBox 19"/>
          <p:cNvSpPr txBox="1"/>
          <p:nvPr/>
        </p:nvSpPr>
        <p:spPr>
          <a:xfrm>
            <a:off x="846138" y="1447800"/>
            <a:ext cx="4191000" cy="369332"/>
          </a:xfrm>
          <a:prstGeom prst="rect">
            <a:avLst/>
          </a:prstGeom>
          <a:noFill/>
        </p:spPr>
        <p:txBody>
          <a:bodyPr wrap="square" rtlCol="0">
            <a:spAutoFit/>
          </a:bodyPr>
          <a:lstStyle/>
          <a:p>
            <a:r>
              <a:rPr lang="en-US" dirty="0" smtClean="0"/>
              <a:t>Peak value of power flow density [W/m^2]</a:t>
            </a:r>
            <a:endParaRPr lang="en-US" dirty="0"/>
          </a:p>
        </p:txBody>
      </p:sp>
      <p:cxnSp>
        <p:nvCxnSpPr>
          <p:cNvPr id="21" name="Straight Connector 20"/>
          <p:cNvCxnSpPr/>
          <p:nvPr/>
        </p:nvCxnSpPr>
        <p:spPr>
          <a:xfrm>
            <a:off x="5334000" y="1447800"/>
            <a:ext cx="0" cy="449580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5" name="Object 4"/>
          <p:cNvGraphicFramePr>
            <a:graphicFrameLocks noChangeAspect="1"/>
          </p:cNvGraphicFramePr>
          <p:nvPr>
            <p:extLst>
              <p:ext uri="{D42A27DB-BD31-4B8C-83A1-F6EECF244321}">
                <p14:modId xmlns:p14="http://schemas.microsoft.com/office/powerpoint/2010/main" val="617162166"/>
              </p:ext>
            </p:extLst>
          </p:nvPr>
        </p:nvGraphicFramePr>
        <p:xfrm>
          <a:off x="7620000" y="3937000"/>
          <a:ext cx="555625" cy="482600"/>
        </p:xfrm>
        <a:graphic>
          <a:graphicData uri="http://schemas.openxmlformats.org/presentationml/2006/ole">
            <mc:AlternateContent xmlns:mc="http://schemas.openxmlformats.org/markup-compatibility/2006">
              <mc:Choice xmlns:v="urn:schemas-microsoft-com:vml" Requires="v">
                <p:oleObj spid="_x0000_s20585" name="Equation" r:id="rId11" imgW="291973" imgH="253890" progId="Equation.DSMT4">
                  <p:embed/>
                </p:oleObj>
              </mc:Choice>
              <mc:Fallback>
                <p:oleObj name="Equation" r:id="rId11" imgW="291973" imgH="253890" progId="Equation.DSMT4">
                  <p:embed/>
                  <p:pic>
                    <p:nvPicPr>
                      <p:cNvPr id="0" name="Object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0" y="3937000"/>
                        <a:ext cx="5556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p:cNvSpPr txBox="1"/>
          <p:nvPr/>
        </p:nvSpPr>
        <p:spPr>
          <a:xfrm>
            <a:off x="5562600" y="4944070"/>
            <a:ext cx="3436620" cy="923330"/>
          </a:xfrm>
          <a:prstGeom prst="rect">
            <a:avLst/>
          </a:prstGeom>
          <a:noFill/>
        </p:spPr>
        <p:txBody>
          <a:bodyPr wrap="square" rtlCol="0">
            <a:spAutoFit/>
          </a:bodyPr>
          <a:lstStyle/>
          <a:p>
            <a:r>
              <a:rPr lang="en-US" dirty="0" smtClean="0"/>
              <a:t>Energy passing through conductor boundary is absorbed by the conductor</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2838817169"/>
              </p:ext>
            </p:extLst>
          </p:nvPr>
        </p:nvGraphicFramePr>
        <p:xfrm>
          <a:off x="6861034" y="5715000"/>
          <a:ext cx="1216166" cy="396875"/>
        </p:xfrm>
        <a:graphic>
          <a:graphicData uri="http://schemas.openxmlformats.org/presentationml/2006/ole">
            <mc:AlternateContent xmlns:mc="http://schemas.openxmlformats.org/markup-compatibility/2006">
              <mc:Choice xmlns:v="urn:schemas-microsoft-com:vml" Requires="v">
                <p:oleObj spid="_x0000_s20586" name="Equation" r:id="rId13" imgW="736560" imgH="241200" progId="Equation.DSMT4">
                  <p:embed/>
                </p:oleObj>
              </mc:Choice>
              <mc:Fallback>
                <p:oleObj name="Equation" r:id="rId13" imgW="736560" imgH="241200" progId="Equation.DSMT4">
                  <p:embed/>
                  <p:pic>
                    <p:nvPicPr>
                      <p:cNvPr id="0" name="Object 3"/>
                      <p:cNvPicPr>
                        <a:picLocks noChangeAspect="1" noChangeArrowheads="1"/>
                      </p:cNvPicPr>
                      <p:nvPr/>
                    </p:nvPicPr>
                    <p:blipFill>
                      <a:blip r:embed="rId14"/>
                      <a:srcRect/>
                      <a:stretch>
                        <a:fillRect/>
                      </a:stretch>
                    </p:blipFill>
                    <p:spPr bwMode="auto">
                      <a:xfrm>
                        <a:off x="6861034" y="5715000"/>
                        <a:ext cx="1216166" cy="396875"/>
                      </a:xfrm>
                      <a:prstGeom prst="rect">
                        <a:avLst/>
                      </a:prstGeom>
                      <a:noFill/>
                      <a:ln>
                        <a:noFill/>
                      </a:ln>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886731568"/>
              </p:ext>
            </p:extLst>
          </p:nvPr>
        </p:nvGraphicFramePr>
        <p:xfrm>
          <a:off x="1508125" y="5791200"/>
          <a:ext cx="3467100" cy="519113"/>
        </p:xfrm>
        <a:graphic>
          <a:graphicData uri="http://schemas.openxmlformats.org/presentationml/2006/ole">
            <mc:AlternateContent xmlns:mc="http://schemas.openxmlformats.org/markup-compatibility/2006">
              <mc:Choice xmlns:v="urn:schemas-microsoft-com:vml" Requires="v">
                <p:oleObj spid="_x0000_s20587" name="Equation" r:id="rId15" imgW="2958840" imgH="444240" progId="Equation.DSMT4">
                  <p:embed/>
                </p:oleObj>
              </mc:Choice>
              <mc:Fallback>
                <p:oleObj name="Equation" r:id="rId15" imgW="2958840" imgH="444240" progId="Equation.DSMT4">
                  <p:embed/>
                  <p:pic>
                    <p:nvPicPr>
                      <p:cNvPr id="0" name="Object 8"/>
                      <p:cNvPicPr>
                        <a:picLocks noChangeAspect="1" noChangeArrowheads="1"/>
                      </p:cNvPicPr>
                      <p:nvPr/>
                    </p:nvPicPr>
                    <p:blipFill>
                      <a:blip r:embed="rId16"/>
                      <a:srcRect/>
                      <a:stretch>
                        <a:fillRect/>
                      </a:stretch>
                    </p:blipFill>
                    <p:spPr bwMode="auto">
                      <a:xfrm>
                        <a:off x="1508125" y="5791200"/>
                        <a:ext cx="3467100" cy="519113"/>
                      </a:xfrm>
                      <a:prstGeom prst="rect">
                        <a:avLst/>
                      </a:prstGeom>
                      <a:noFill/>
                      <a:ln>
                        <a:noFill/>
                      </a:ln>
                    </p:spPr>
                  </p:pic>
                </p:oleObj>
              </mc:Fallback>
            </mc:AlternateContent>
          </a:graphicData>
        </a:graphic>
      </p:graphicFrame>
      <p:sp>
        <p:nvSpPr>
          <p:cNvPr id="25"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28</a:t>
            </a:fld>
            <a:endParaRPr lang="en-US" dirty="0"/>
          </a:p>
        </p:txBody>
      </p:sp>
    </p:spTree>
    <p:extLst>
      <p:ext uri="{BB962C8B-B14F-4D97-AF65-F5344CB8AC3E}">
        <p14:creationId xmlns:p14="http://schemas.microsoft.com/office/powerpoint/2010/main" val="17994837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Cross-talk in </a:t>
            </a:r>
            <a:r>
              <a:rPr lang="en-US" dirty="0" err="1" smtClean="0"/>
              <a:t>microstrips</a:t>
            </a:r>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369" y="3962400"/>
            <a:ext cx="6538686"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57400"/>
            <a:ext cx="3514725" cy="1410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471" y="1981200"/>
            <a:ext cx="3500329"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05400" y="1905000"/>
            <a:ext cx="2819400" cy="369332"/>
          </a:xfrm>
          <a:prstGeom prst="rect">
            <a:avLst/>
          </a:prstGeom>
          <a:noFill/>
        </p:spPr>
        <p:txBody>
          <a:bodyPr wrap="square" rtlCol="0">
            <a:spAutoFit/>
          </a:bodyPr>
          <a:lstStyle/>
          <a:p>
            <a:r>
              <a:rPr lang="en-US" dirty="0" smtClean="0"/>
              <a:t>12-mil strips, 12 mil apart</a:t>
            </a:r>
            <a:endParaRPr lang="en-US" dirty="0"/>
          </a:p>
        </p:txBody>
      </p:sp>
      <p:sp>
        <p:nvSpPr>
          <p:cNvPr id="6" name="TextBox 5"/>
          <p:cNvSpPr txBox="1"/>
          <p:nvPr/>
        </p:nvSpPr>
        <p:spPr>
          <a:xfrm>
            <a:off x="228600" y="4819650"/>
            <a:ext cx="1371600" cy="338554"/>
          </a:xfrm>
          <a:prstGeom prst="rect">
            <a:avLst/>
          </a:prstGeom>
          <a:noFill/>
        </p:spPr>
        <p:txBody>
          <a:bodyPr wrap="square" rtlCol="0">
            <a:spAutoFit/>
          </a:bodyPr>
          <a:lstStyle/>
          <a:p>
            <a:r>
              <a:rPr lang="en-US" sz="1600" dirty="0" smtClean="0"/>
              <a:t>1 V, 50 Ohm</a:t>
            </a:r>
            <a:endParaRPr lang="en-US" sz="1600" dirty="0"/>
          </a:p>
        </p:txBody>
      </p:sp>
      <p:cxnSp>
        <p:nvCxnSpPr>
          <p:cNvPr id="9" name="Straight Arrow Connector 8"/>
          <p:cNvCxnSpPr/>
          <p:nvPr/>
        </p:nvCxnSpPr>
        <p:spPr>
          <a:xfrm flipV="1">
            <a:off x="1219200" y="4610100"/>
            <a:ext cx="381000" cy="266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1066800" y="4267200"/>
            <a:ext cx="533400"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52400" y="3928646"/>
            <a:ext cx="1676400" cy="338554"/>
          </a:xfrm>
          <a:prstGeom prst="rect">
            <a:avLst/>
          </a:prstGeom>
          <a:noFill/>
        </p:spPr>
        <p:txBody>
          <a:bodyPr wrap="square" rtlCol="0">
            <a:spAutoFit/>
          </a:bodyPr>
          <a:lstStyle/>
          <a:p>
            <a:r>
              <a:rPr lang="en-US" sz="1600" dirty="0" smtClean="0"/>
              <a:t>50 Ohm, NEXT</a:t>
            </a:r>
            <a:endParaRPr lang="en-US" sz="1600" dirty="0"/>
          </a:p>
        </p:txBody>
      </p:sp>
      <p:cxnSp>
        <p:nvCxnSpPr>
          <p:cNvPr id="20" name="Straight Arrow Connector 19"/>
          <p:cNvCxnSpPr/>
          <p:nvPr/>
        </p:nvCxnSpPr>
        <p:spPr>
          <a:xfrm flipV="1">
            <a:off x="7467600" y="4267200"/>
            <a:ext cx="457200"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472362" y="3967162"/>
            <a:ext cx="1676400" cy="338554"/>
          </a:xfrm>
          <a:prstGeom prst="rect">
            <a:avLst/>
          </a:prstGeom>
          <a:noFill/>
        </p:spPr>
        <p:txBody>
          <a:bodyPr wrap="square" rtlCol="0">
            <a:spAutoFit/>
          </a:bodyPr>
          <a:lstStyle/>
          <a:p>
            <a:r>
              <a:rPr lang="en-US" sz="1600" dirty="0" smtClean="0"/>
              <a:t>50 Ohm, FEXT</a:t>
            </a:r>
            <a:endParaRPr lang="en-US" sz="1600" dirty="0"/>
          </a:p>
        </p:txBody>
      </p:sp>
      <p:sp>
        <p:nvSpPr>
          <p:cNvPr id="23" name="TextBox 22"/>
          <p:cNvSpPr txBox="1"/>
          <p:nvPr/>
        </p:nvSpPr>
        <p:spPr>
          <a:xfrm>
            <a:off x="7696200" y="4724400"/>
            <a:ext cx="1447800" cy="307777"/>
          </a:xfrm>
          <a:prstGeom prst="rect">
            <a:avLst/>
          </a:prstGeom>
          <a:noFill/>
        </p:spPr>
        <p:txBody>
          <a:bodyPr wrap="square" rtlCol="0">
            <a:spAutoFit/>
          </a:bodyPr>
          <a:lstStyle/>
          <a:p>
            <a:r>
              <a:rPr lang="en-US" sz="1400" dirty="0" smtClean="0"/>
              <a:t>50 Ohm, Through</a:t>
            </a:r>
            <a:endParaRPr lang="en-US" sz="1400" dirty="0"/>
          </a:p>
        </p:txBody>
      </p:sp>
      <p:cxnSp>
        <p:nvCxnSpPr>
          <p:cNvPr id="24" name="Straight Arrow Connector 23"/>
          <p:cNvCxnSpPr/>
          <p:nvPr/>
        </p:nvCxnSpPr>
        <p:spPr>
          <a:xfrm>
            <a:off x="7391400" y="4572000"/>
            <a:ext cx="435655" cy="1714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97668" y="5419725"/>
            <a:ext cx="3886200" cy="369332"/>
          </a:xfrm>
          <a:prstGeom prst="rect">
            <a:avLst/>
          </a:prstGeom>
          <a:noFill/>
        </p:spPr>
        <p:txBody>
          <a:bodyPr wrap="square" rtlCol="0">
            <a:spAutoFit/>
          </a:bodyPr>
          <a:lstStyle/>
          <a:p>
            <a:r>
              <a:rPr lang="en-US" dirty="0" smtClean="0"/>
              <a:t>NEXT: Near-End Crosstalk</a:t>
            </a:r>
            <a:endParaRPr lang="en-US" dirty="0"/>
          </a:p>
        </p:txBody>
      </p:sp>
      <p:sp>
        <p:nvSpPr>
          <p:cNvPr id="28" name="TextBox 27"/>
          <p:cNvSpPr txBox="1"/>
          <p:nvPr/>
        </p:nvSpPr>
        <p:spPr>
          <a:xfrm>
            <a:off x="5829300" y="5486400"/>
            <a:ext cx="3162300" cy="369332"/>
          </a:xfrm>
          <a:prstGeom prst="rect">
            <a:avLst/>
          </a:prstGeom>
          <a:noFill/>
        </p:spPr>
        <p:txBody>
          <a:bodyPr wrap="square" rtlCol="0">
            <a:spAutoFit/>
          </a:bodyPr>
          <a:lstStyle/>
          <a:p>
            <a:r>
              <a:rPr lang="en-US" dirty="0"/>
              <a:t>F</a:t>
            </a:r>
            <a:r>
              <a:rPr lang="en-US" dirty="0" smtClean="0"/>
              <a:t>EXT: Far-End Crosstalk</a:t>
            </a:r>
            <a:endParaRPr lang="en-US" dirty="0"/>
          </a:p>
        </p:txBody>
      </p:sp>
      <p:sp>
        <p:nvSpPr>
          <p:cNvPr id="29"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29</a:t>
            </a:fld>
            <a:endParaRPr lang="en-US" dirty="0"/>
          </a:p>
        </p:txBody>
      </p:sp>
    </p:spTree>
    <p:extLst>
      <p:ext uri="{BB962C8B-B14F-4D97-AF65-F5344CB8AC3E}">
        <p14:creationId xmlns:p14="http://schemas.microsoft.com/office/powerpoint/2010/main" val="18091093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Introduction</a:t>
            </a:r>
          </a:p>
          <a:p>
            <a:r>
              <a:rPr lang="en-US" dirty="0" smtClean="0"/>
              <a:t>Electromagnetic field visualization basics</a:t>
            </a:r>
          </a:p>
          <a:p>
            <a:r>
              <a:rPr lang="en-US" dirty="0" smtClean="0"/>
              <a:t>Current crowding, skin-effect, power flow</a:t>
            </a:r>
          </a:p>
          <a:p>
            <a:r>
              <a:rPr lang="en-US" dirty="0" smtClean="0"/>
              <a:t>Cross-talk </a:t>
            </a:r>
            <a:r>
              <a:rPr lang="en-US" dirty="0" err="1" smtClean="0"/>
              <a:t>microstrips</a:t>
            </a:r>
            <a:r>
              <a:rPr lang="en-US" dirty="0" smtClean="0"/>
              <a:t> and strips</a:t>
            </a:r>
          </a:p>
          <a:p>
            <a:r>
              <a:rPr lang="en-US" dirty="0" smtClean="0"/>
              <a:t>Cross-talk in </a:t>
            </a:r>
            <a:r>
              <a:rPr lang="en-US" dirty="0" err="1" smtClean="0"/>
              <a:t>vias</a:t>
            </a:r>
            <a:endParaRPr lang="en-US" dirty="0" smtClean="0"/>
          </a:p>
          <a:p>
            <a:r>
              <a:rPr lang="en-US" dirty="0" smtClean="0"/>
              <a:t>Conclusion</a:t>
            </a:r>
            <a:endParaRPr lang="en-US" dirty="0"/>
          </a:p>
        </p:txBody>
      </p:sp>
      <p:sp>
        <p:nvSpPr>
          <p:cNvPr id="4"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8229600" cy="967605"/>
          </a:xfrm>
        </p:spPr>
        <p:txBody>
          <a:bodyPr/>
          <a:lstStyle/>
          <a:p>
            <a:r>
              <a:rPr lang="en-US" dirty="0" smtClean="0"/>
              <a:t>Power flow density in </a:t>
            </a:r>
            <a:r>
              <a:rPr lang="en-US" dirty="0" err="1" smtClean="0"/>
              <a:t>microstrips</a:t>
            </a:r>
            <a:endParaRPr lang="en-US" dirty="0"/>
          </a:p>
        </p:txBody>
      </p:sp>
      <p:pic>
        <p:nvPicPr>
          <p:cNvPr id="22530" name="Picture 2" descr="C:\Users\Yuriy\Documents\Camtasia Studio\xtalk_p5G\xtalk_p5G.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6834" y="1512332"/>
            <a:ext cx="7157085" cy="1461135"/>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C:\Users\Yuriy\Documents\Camtasia Studio\xtalk_p25G\xtalk_p25G.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43915" y="3050621"/>
            <a:ext cx="7157085" cy="1461135"/>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C:\Users\Yuriy\Documents\Camtasia Studio\xtalk_p50G\xtalk_p50G.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3915" y="4560332"/>
            <a:ext cx="7157085" cy="14611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86200" y="1371600"/>
            <a:ext cx="2971800" cy="369332"/>
          </a:xfrm>
          <a:prstGeom prst="rect">
            <a:avLst/>
          </a:prstGeom>
          <a:noFill/>
        </p:spPr>
        <p:txBody>
          <a:bodyPr wrap="square" rtlCol="0">
            <a:spAutoFit/>
          </a:bodyPr>
          <a:lstStyle/>
          <a:p>
            <a:r>
              <a:rPr lang="en-US" dirty="0" smtClean="0"/>
              <a:t>5 GHz, wavelength ~1.5 in</a:t>
            </a:r>
            <a:endParaRPr lang="en-US" dirty="0"/>
          </a:p>
        </p:txBody>
      </p:sp>
      <p:sp>
        <p:nvSpPr>
          <p:cNvPr id="9" name="TextBox 8"/>
          <p:cNvSpPr txBox="1"/>
          <p:nvPr/>
        </p:nvSpPr>
        <p:spPr>
          <a:xfrm>
            <a:off x="3886200" y="2895600"/>
            <a:ext cx="2971800" cy="369332"/>
          </a:xfrm>
          <a:prstGeom prst="rect">
            <a:avLst/>
          </a:prstGeom>
          <a:noFill/>
        </p:spPr>
        <p:txBody>
          <a:bodyPr wrap="square" rtlCol="0">
            <a:spAutoFit/>
          </a:bodyPr>
          <a:lstStyle/>
          <a:p>
            <a:r>
              <a:rPr lang="en-US" dirty="0"/>
              <a:t>2</a:t>
            </a:r>
            <a:r>
              <a:rPr lang="en-US" dirty="0" smtClean="0"/>
              <a:t>5 GHz, wavelength ~0.3 in</a:t>
            </a:r>
            <a:endParaRPr lang="en-US" dirty="0"/>
          </a:p>
        </p:txBody>
      </p:sp>
      <p:sp>
        <p:nvSpPr>
          <p:cNvPr id="10" name="TextBox 9"/>
          <p:cNvSpPr txBox="1"/>
          <p:nvPr/>
        </p:nvSpPr>
        <p:spPr>
          <a:xfrm>
            <a:off x="3962400" y="4419600"/>
            <a:ext cx="2971800" cy="369332"/>
          </a:xfrm>
          <a:prstGeom prst="rect">
            <a:avLst/>
          </a:prstGeom>
          <a:noFill/>
        </p:spPr>
        <p:txBody>
          <a:bodyPr wrap="square" rtlCol="0">
            <a:spAutoFit/>
          </a:bodyPr>
          <a:lstStyle/>
          <a:p>
            <a:r>
              <a:rPr lang="en-US" dirty="0" smtClean="0"/>
              <a:t>50 GHz, wavelength ~0.15 in</a:t>
            </a:r>
            <a:endParaRPr lang="en-US" dirty="0"/>
          </a:p>
        </p:txBody>
      </p:sp>
      <p:sp>
        <p:nvSpPr>
          <p:cNvPr id="7" name="TextBox 6"/>
          <p:cNvSpPr txBox="1"/>
          <p:nvPr/>
        </p:nvSpPr>
        <p:spPr>
          <a:xfrm>
            <a:off x="7924800" y="1676400"/>
            <a:ext cx="990600" cy="307777"/>
          </a:xfrm>
          <a:prstGeom prst="rect">
            <a:avLst/>
          </a:prstGeom>
          <a:noFill/>
        </p:spPr>
        <p:txBody>
          <a:bodyPr wrap="square" rtlCol="0">
            <a:spAutoFit/>
          </a:bodyPr>
          <a:lstStyle/>
          <a:p>
            <a:r>
              <a:rPr lang="en-US" sz="1400" dirty="0" smtClean="0"/>
              <a:t>Small FEXT</a:t>
            </a:r>
            <a:endParaRPr lang="en-US" sz="1400" dirty="0"/>
          </a:p>
        </p:txBody>
      </p:sp>
      <p:sp>
        <p:nvSpPr>
          <p:cNvPr id="14" name="TextBox 13"/>
          <p:cNvSpPr txBox="1"/>
          <p:nvPr/>
        </p:nvSpPr>
        <p:spPr>
          <a:xfrm>
            <a:off x="7772400" y="2971800"/>
            <a:ext cx="1295400" cy="523220"/>
          </a:xfrm>
          <a:prstGeom prst="rect">
            <a:avLst/>
          </a:prstGeom>
          <a:noFill/>
        </p:spPr>
        <p:txBody>
          <a:bodyPr wrap="square" rtlCol="0">
            <a:spAutoFit/>
          </a:bodyPr>
          <a:lstStyle/>
          <a:p>
            <a:r>
              <a:rPr lang="en-US" sz="1400" dirty="0" smtClean="0"/>
              <a:t>Half of power goes into FEXT</a:t>
            </a:r>
            <a:endParaRPr lang="en-US" sz="1400" dirty="0"/>
          </a:p>
        </p:txBody>
      </p:sp>
      <p:sp>
        <p:nvSpPr>
          <p:cNvPr id="15" name="TextBox 14"/>
          <p:cNvSpPr txBox="1"/>
          <p:nvPr/>
        </p:nvSpPr>
        <p:spPr>
          <a:xfrm>
            <a:off x="7696200" y="4582180"/>
            <a:ext cx="1447800" cy="523220"/>
          </a:xfrm>
          <a:prstGeom prst="rect">
            <a:avLst/>
          </a:prstGeom>
          <a:noFill/>
        </p:spPr>
        <p:txBody>
          <a:bodyPr wrap="square" rtlCol="0">
            <a:spAutoFit/>
          </a:bodyPr>
          <a:lstStyle/>
          <a:p>
            <a:r>
              <a:rPr lang="en-US" sz="1400" dirty="0" smtClean="0"/>
              <a:t>Almost all power goes into FEXT</a:t>
            </a:r>
            <a:endParaRPr lang="en-US" sz="1400" dirty="0"/>
          </a:p>
        </p:txBody>
      </p:sp>
      <p:cxnSp>
        <p:nvCxnSpPr>
          <p:cNvPr id="12" name="Straight Arrow Connector 11"/>
          <p:cNvCxnSpPr/>
          <p:nvPr/>
        </p:nvCxnSpPr>
        <p:spPr>
          <a:xfrm flipH="1">
            <a:off x="8001000" y="5029200"/>
            <a:ext cx="304800"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4" idx="2"/>
          </p:cNvCxnSpPr>
          <p:nvPr/>
        </p:nvCxnSpPr>
        <p:spPr>
          <a:xfrm flipH="1">
            <a:off x="8039100" y="3495020"/>
            <a:ext cx="381000" cy="2054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7924801" y="1984177"/>
            <a:ext cx="380999"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26" name="Object 25"/>
          <p:cNvGraphicFramePr>
            <a:graphicFrameLocks noChangeAspect="1"/>
          </p:cNvGraphicFramePr>
          <p:nvPr>
            <p:extLst>
              <p:ext uri="{D42A27DB-BD31-4B8C-83A1-F6EECF244321}">
                <p14:modId xmlns:p14="http://schemas.microsoft.com/office/powerpoint/2010/main" val="4248485996"/>
              </p:ext>
            </p:extLst>
          </p:nvPr>
        </p:nvGraphicFramePr>
        <p:xfrm>
          <a:off x="457200" y="2209800"/>
          <a:ext cx="304800" cy="320675"/>
        </p:xfrm>
        <a:graphic>
          <a:graphicData uri="http://schemas.openxmlformats.org/presentationml/2006/ole">
            <mc:AlternateContent xmlns:mc="http://schemas.openxmlformats.org/markup-compatibility/2006">
              <mc:Choice xmlns:v="urn:schemas-microsoft-com:vml" Requires="v">
                <p:oleObj spid="_x0000_s22597" name="Equation" r:id="rId6" imgW="228600" imgH="241200" progId="Equation.DSMT4">
                  <p:embed/>
                </p:oleObj>
              </mc:Choice>
              <mc:Fallback>
                <p:oleObj name="Equation" r:id="rId6" imgW="228600" imgH="241200" progId="Equation.DSMT4">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209800"/>
                        <a:ext cx="304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613917802"/>
              </p:ext>
            </p:extLst>
          </p:nvPr>
        </p:nvGraphicFramePr>
        <p:xfrm>
          <a:off x="457200" y="3717925"/>
          <a:ext cx="304800" cy="320675"/>
        </p:xfrm>
        <a:graphic>
          <a:graphicData uri="http://schemas.openxmlformats.org/presentationml/2006/ole">
            <mc:AlternateContent xmlns:mc="http://schemas.openxmlformats.org/markup-compatibility/2006">
              <mc:Choice xmlns:v="urn:schemas-microsoft-com:vml" Requires="v">
                <p:oleObj spid="_x0000_s22598" name="Equation" r:id="rId8" imgW="228600" imgH="241300" progId="Equation.DSMT4">
                  <p:embed/>
                </p:oleObj>
              </mc:Choice>
              <mc:Fallback>
                <p:oleObj name="Equation" r:id="rId8" imgW="228600" imgH="241300" progId="Equation.DSMT4">
                  <p:embed/>
                  <p:pic>
                    <p:nvPicPr>
                      <p:cNvPr id="0" name="Object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717925"/>
                        <a:ext cx="304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3520310313"/>
              </p:ext>
            </p:extLst>
          </p:nvPr>
        </p:nvGraphicFramePr>
        <p:xfrm>
          <a:off x="533400" y="5241925"/>
          <a:ext cx="304800" cy="320675"/>
        </p:xfrm>
        <a:graphic>
          <a:graphicData uri="http://schemas.openxmlformats.org/presentationml/2006/ole">
            <mc:AlternateContent xmlns:mc="http://schemas.openxmlformats.org/markup-compatibility/2006">
              <mc:Choice xmlns:v="urn:schemas-microsoft-com:vml" Requires="v">
                <p:oleObj spid="_x0000_s22599" name="Equation" r:id="rId9" imgW="228600" imgH="241300" progId="Equation.DSMT4">
                  <p:embed/>
                </p:oleObj>
              </mc:Choice>
              <mc:Fallback>
                <p:oleObj name="Equation" r:id="rId9" imgW="228600" imgH="241300" progId="Equation.DSMT4">
                  <p:embed/>
                  <p:pic>
                    <p:nvPicPr>
                      <p:cNvPr id="0" name="Object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5241925"/>
                        <a:ext cx="304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 name="TextBox 28"/>
          <p:cNvSpPr txBox="1"/>
          <p:nvPr/>
        </p:nvSpPr>
        <p:spPr>
          <a:xfrm>
            <a:off x="4191000" y="6096000"/>
            <a:ext cx="3886200" cy="338554"/>
          </a:xfrm>
          <a:prstGeom prst="rect">
            <a:avLst/>
          </a:prstGeom>
          <a:noFill/>
        </p:spPr>
        <p:txBody>
          <a:bodyPr wrap="square" rtlCol="0">
            <a:spAutoFit/>
          </a:bodyPr>
          <a:lstStyle/>
          <a:p>
            <a:r>
              <a:rPr lang="en-US" sz="1600" i="1" dirty="0" smtClean="0"/>
              <a:t>What if segment length is 5 inch?</a:t>
            </a:r>
            <a:endParaRPr lang="en-US" sz="1600" i="1" dirty="0"/>
          </a:p>
        </p:txBody>
      </p:sp>
      <p:sp>
        <p:nvSpPr>
          <p:cNvPr id="30" name="TextBox 29"/>
          <p:cNvSpPr txBox="1"/>
          <p:nvPr/>
        </p:nvSpPr>
        <p:spPr>
          <a:xfrm>
            <a:off x="7353300" y="6096000"/>
            <a:ext cx="1524000" cy="307777"/>
          </a:xfrm>
          <a:prstGeom prst="rect">
            <a:avLst/>
          </a:prstGeom>
          <a:noFill/>
        </p:spPr>
        <p:txBody>
          <a:bodyPr wrap="square" rtlCol="0">
            <a:spAutoFit/>
          </a:bodyPr>
          <a:lstStyle/>
          <a:p>
            <a:r>
              <a:rPr lang="en-US" sz="1400" i="1" dirty="0" smtClean="0"/>
              <a:t>(animated)</a:t>
            </a:r>
            <a:endParaRPr lang="en-US" sz="1400" i="1" dirty="0"/>
          </a:p>
        </p:txBody>
      </p:sp>
      <p:sp>
        <p:nvSpPr>
          <p:cNvPr id="34"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30</a:t>
            </a:fld>
            <a:endParaRPr lang="en-US" dirty="0"/>
          </a:p>
        </p:txBody>
      </p:sp>
    </p:spTree>
    <p:extLst>
      <p:ext uri="{BB962C8B-B14F-4D97-AF65-F5344CB8AC3E}">
        <p14:creationId xmlns:p14="http://schemas.microsoft.com/office/powerpoint/2010/main" val="35846073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flow density in microstrip</a:t>
            </a:r>
            <a:endParaRPr lang="en-US" dirty="0"/>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2114550"/>
            <a:ext cx="6515100" cy="352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600200" y="1563469"/>
            <a:ext cx="2971800" cy="646331"/>
          </a:xfrm>
          <a:prstGeom prst="rect">
            <a:avLst/>
          </a:prstGeom>
          <a:noFill/>
        </p:spPr>
        <p:txBody>
          <a:bodyPr wrap="square" rtlCol="0">
            <a:spAutoFit/>
          </a:bodyPr>
          <a:lstStyle/>
          <a:p>
            <a:r>
              <a:rPr lang="en-US" dirty="0"/>
              <a:t>2</a:t>
            </a:r>
            <a:r>
              <a:rPr lang="en-US" dirty="0" smtClean="0"/>
              <a:t>5 GHz, wavelength ~0.3 in</a:t>
            </a:r>
          </a:p>
          <a:p>
            <a:r>
              <a:rPr lang="en-US" dirty="0" smtClean="0"/>
              <a:t>Instantaneous at 20 </a:t>
            </a:r>
            <a:r>
              <a:rPr lang="en-US" dirty="0" err="1" smtClean="0"/>
              <a:t>ps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320367055"/>
              </p:ext>
            </p:extLst>
          </p:nvPr>
        </p:nvGraphicFramePr>
        <p:xfrm>
          <a:off x="838200" y="2570957"/>
          <a:ext cx="381000" cy="400844"/>
        </p:xfrm>
        <a:graphic>
          <a:graphicData uri="http://schemas.openxmlformats.org/presentationml/2006/ole">
            <mc:AlternateContent xmlns:mc="http://schemas.openxmlformats.org/markup-compatibility/2006">
              <mc:Choice xmlns:v="urn:schemas-microsoft-com:vml" Requires="v">
                <p:oleObj spid="_x0000_s28689" name="Equation" r:id="rId4" imgW="228600" imgH="241300" progId="Equation.DSMT4">
                  <p:embed/>
                </p:oleObj>
              </mc:Choice>
              <mc:Fallback>
                <p:oleObj name="Equation" r:id="rId4" imgW="228600" imgH="241300" progId="Equation.DSMT4">
                  <p:embed/>
                  <p:pic>
                    <p:nvPicPr>
                      <p:cNvPr id="0" name="Object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570957"/>
                        <a:ext cx="381000" cy="400844"/>
                      </a:xfrm>
                      <a:prstGeom prst="rect">
                        <a:avLst/>
                      </a:prstGeom>
                      <a:noFill/>
                      <a:ln>
                        <a:noFill/>
                      </a:ln>
                    </p:spPr>
                  </p:pic>
                </p:oleObj>
              </mc:Fallback>
            </mc:AlternateContent>
          </a:graphicData>
        </a:graphic>
      </p:graphicFrame>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8880" y="4724400"/>
            <a:ext cx="265892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31</a:t>
            </a:fld>
            <a:endParaRPr lang="en-US" dirty="0"/>
          </a:p>
        </p:txBody>
      </p:sp>
    </p:spTree>
    <p:extLst>
      <p:ext uri="{BB962C8B-B14F-4D97-AF65-F5344CB8AC3E}">
        <p14:creationId xmlns:p14="http://schemas.microsoft.com/office/powerpoint/2010/main" val="33287691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Surface current density in microstrip</a:t>
            </a:r>
            <a:endParaRPr lang="en-US" dirty="0"/>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209800"/>
            <a:ext cx="6515100" cy="3233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600200" y="1598532"/>
            <a:ext cx="2971800" cy="646331"/>
          </a:xfrm>
          <a:prstGeom prst="rect">
            <a:avLst/>
          </a:prstGeom>
          <a:noFill/>
        </p:spPr>
        <p:txBody>
          <a:bodyPr wrap="square" rtlCol="0">
            <a:spAutoFit/>
          </a:bodyPr>
          <a:lstStyle/>
          <a:p>
            <a:r>
              <a:rPr lang="en-US" dirty="0"/>
              <a:t>2</a:t>
            </a:r>
            <a:r>
              <a:rPr lang="en-US" dirty="0" smtClean="0"/>
              <a:t>5 GHz, wavelength ~0.3 in</a:t>
            </a:r>
          </a:p>
          <a:p>
            <a:r>
              <a:rPr lang="en-US" dirty="0" smtClean="0"/>
              <a:t>Instantaneous at 20 </a:t>
            </a:r>
            <a:r>
              <a:rPr lang="en-US" dirty="0" err="1" smtClean="0"/>
              <a:t>ps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689699505"/>
              </p:ext>
            </p:extLst>
          </p:nvPr>
        </p:nvGraphicFramePr>
        <p:xfrm>
          <a:off x="292100" y="2641600"/>
          <a:ext cx="850900" cy="406400"/>
        </p:xfrm>
        <a:graphic>
          <a:graphicData uri="http://schemas.openxmlformats.org/presentationml/2006/ole">
            <mc:AlternateContent xmlns:mc="http://schemas.openxmlformats.org/markup-compatibility/2006">
              <mc:Choice xmlns:v="urn:schemas-microsoft-com:vml" Requires="v">
                <p:oleObj spid="_x0000_s23575" name="Equation" r:id="rId4" imgW="533160" imgH="253800" progId="Equation.DSMT4">
                  <p:embed/>
                </p:oleObj>
              </mc:Choice>
              <mc:Fallback>
                <p:oleObj name="Equation" r:id="rId4" imgW="533160" imgH="253800" progId="Equation.DSMT4">
                  <p:embed/>
                  <p:pic>
                    <p:nvPicPr>
                      <p:cNvPr id="0" name=""/>
                      <p:cNvPicPr/>
                      <p:nvPr/>
                    </p:nvPicPr>
                    <p:blipFill>
                      <a:blip r:embed="rId5"/>
                      <a:stretch>
                        <a:fillRect/>
                      </a:stretch>
                    </p:blipFill>
                    <p:spPr>
                      <a:xfrm>
                        <a:off x="292100" y="2641600"/>
                        <a:ext cx="850900" cy="406400"/>
                      </a:xfrm>
                      <a:prstGeom prst="rect">
                        <a:avLst/>
                      </a:prstGeom>
                    </p:spPr>
                  </p:pic>
                </p:oleObj>
              </mc:Fallback>
            </mc:AlternateContent>
          </a:graphicData>
        </a:graphic>
      </p:graphicFrame>
      <p:cxnSp>
        <p:nvCxnSpPr>
          <p:cNvPr id="6" name="Straight Arrow Connector 5"/>
          <p:cNvCxnSpPr/>
          <p:nvPr/>
        </p:nvCxnSpPr>
        <p:spPr>
          <a:xfrm flipH="1">
            <a:off x="6172200" y="1828800"/>
            <a:ext cx="3048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6477000" y="1828800"/>
            <a:ext cx="1524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629400" y="1598532"/>
            <a:ext cx="2133600" cy="523220"/>
          </a:xfrm>
          <a:prstGeom prst="rect">
            <a:avLst/>
          </a:prstGeom>
          <a:noFill/>
        </p:spPr>
        <p:txBody>
          <a:bodyPr wrap="square" rtlCol="0">
            <a:spAutoFit/>
          </a:bodyPr>
          <a:lstStyle/>
          <a:p>
            <a:r>
              <a:rPr lang="en-US" sz="1400" dirty="0" smtClean="0"/>
              <a:t>Almost identical currents in opposite directions</a:t>
            </a:r>
            <a:endParaRPr lang="en-US" sz="1400" dirty="0"/>
          </a:p>
        </p:txBody>
      </p:sp>
      <p:sp>
        <p:nvSpPr>
          <p:cNvPr id="15" name="TextBox 14"/>
          <p:cNvSpPr txBox="1"/>
          <p:nvPr/>
        </p:nvSpPr>
        <p:spPr>
          <a:xfrm>
            <a:off x="1981200" y="5410200"/>
            <a:ext cx="1752600" cy="523220"/>
          </a:xfrm>
          <a:prstGeom prst="rect">
            <a:avLst/>
          </a:prstGeom>
          <a:noFill/>
        </p:spPr>
        <p:txBody>
          <a:bodyPr wrap="square" rtlCol="0">
            <a:spAutoFit/>
          </a:bodyPr>
          <a:lstStyle/>
          <a:p>
            <a:r>
              <a:rPr lang="en-US" sz="1400" dirty="0" smtClean="0"/>
              <a:t>Current is mostly on the aggressor line</a:t>
            </a:r>
            <a:endParaRPr lang="en-US" sz="1400" dirty="0"/>
          </a:p>
        </p:txBody>
      </p:sp>
      <p:cxnSp>
        <p:nvCxnSpPr>
          <p:cNvPr id="13" name="Straight Arrow Connector 12"/>
          <p:cNvCxnSpPr/>
          <p:nvPr/>
        </p:nvCxnSpPr>
        <p:spPr>
          <a:xfrm flipV="1">
            <a:off x="3581400" y="5443536"/>
            <a:ext cx="152400" cy="2714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457200" y="6016823"/>
            <a:ext cx="7848600" cy="307777"/>
          </a:xfrm>
          <a:prstGeom prst="rect">
            <a:avLst/>
          </a:prstGeom>
        </p:spPr>
        <p:txBody>
          <a:bodyPr wrap="square">
            <a:spAutoFit/>
          </a:bodyPr>
          <a:lstStyle/>
          <a:p>
            <a:r>
              <a:rPr lang="en-US" sz="1400" dirty="0" smtClean="0"/>
              <a:t>See more at demo-video #2016_11</a:t>
            </a:r>
            <a:r>
              <a:rPr lang="en-US" sz="1400" dirty="0"/>
              <a:t>: </a:t>
            </a:r>
            <a:r>
              <a:rPr lang="en-US" sz="1400" b="1" dirty="0">
                <a:hlinkClick r:id="rId6"/>
              </a:rPr>
              <a:t>How Interconnects Work™</a:t>
            </a:r>
            <a:r>
              <a:rPr lang="en-US" sz="1400" dirty="0">
                <a:hlinkClick r:id="rId6"/>
              </a:rPr>
              <a:t>: Crosstalk power flow in microstrip </a:t>
            </a:r>
            <a:r>
              <a:rPr lang="en-US" sz="1400" dirty="0" smtClean="0">
                <a:hlinkClick r:id="rId6"/>
              </a:rPr>
              <a:t>lines </a:t>
            </a:r>
            <a:endParaRPr lang="en-US" sz="1400" dirty="0"/>
          </a:p>
        </p:txBody>
      </p:sp>
      <p:pic>
        <p:nvPicPr>
          <p:cNvPr id="2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8880" y="4724400"/>
            <a:ext cx="265892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32</a:t>
            </a:fld>
            <a:endParaRPr lang="en-US" dirty="0"/>
          </a:p>
        </p:txBody>
      </p:sp>
    </p:spTree>
    <p:extLst>
      <p:ext uri="{BB962C8B-B14F-4D97-AF65-F5344CB8AC3E}">
        <p14:creationId xmlns:p14="http://schemas.microsoft.com/office/powerpoint/2010/main" val="22848120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flow density at strip lines</a:t>
            </a:r>
            <a:endParaRPr lang="en-US" dirty="0"/>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1981200"/>
            <a:ext cx="6515100" cy="352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7200" y="6016823"/>
            <a:ext cx="7848600" cy="307777"/>
          </a:xfrm>
          <a:prstGeom prst="rect">
            <a:avLst/>
          </a:prstGeom>
        </p:spPr>
        <p:txBody>
          <a:bodyPr wrap="square">
            <a:spAutoFit/>
          </a:bodyPr>
          <a:lstStyle/>
          <a:p>
            <a:r>
              <a:rPr lang="en-US" sz="1400" dirty="0" smtClean="0"/>
              <a:t>See more at demo-video #2016_11</a:t>
            </a:r>
            <a:r>
              <a:rPr lang="en-US" sz="1400" dirty="0"/>
              <a:t>: </a:t>
            </a:r>
            <a:r>
              <a:rPr lang="en-US" sz="1400" b="1" dirty="0">
                <a:hlinkClick r:id="rId4"/>
              </a:rPr>
              <a:t>How Interconnects Work™</a:t>
            </a:r>
            <a:r>
              <a:rPr lang="en-US" sz="1400" dirty="0">
                <a:hlinkClick r:id="rId4"/>
              </a:rPr>
              <a:t>: Crosstalk power flow in microstrip </a:t>
            </a:r>
            <a:r>
              <a:rPr lang="en-US" sz="1400" dirty="0" smtClean="0">
                <a:hlinkClick r:id="rId4"/>
              </a:rPr>
              <a:t>lines </a:t>
            </a:r>
            <a:endParaRPr lang="en-US" sz="1400" dirty="0"/>
          </a:p>
        </p:txBody>
      </p:sp>
      <p:sp>
        <p:nvSpPr>
          <p:cNvPr id="6" name="TextBox 5"/>
          <p:cNvSpPr txBox="1"/>
          <p:nvPr/>
        </p:nvSpPr>
        <p:spPr>
          <a:xfrm>
            <a:off x="1600200" y="1563469"/>
            <a:ext cx="5943600" cy="369332"/>
          </a:xfrm>
          <a:prstGeom prst="rect">
            <a:avLst/>
          </a:prstGeom>
          <a:noFill/>
        </p:spPr>
        <p:txBody>
          <a:bodyPr wrap="square" rtlCol="0">
            <a:spAutoFit/>
          </a:bodyPr>
          <a:lstStyle/>
          <a:p>
            <a:r>
              <a:rPr lang="en-US" dirty="0"/>
              <a:t>2</a:t>
            </a:r>
            <a:r>
              <a:rPr lang="en-US" dirty="0" smtClean="0"/>
              <a:t>5 GHz, wavelength ~0.3 in, Instantaneous at 0 </a:t>
            </a:r>
            <a:r>
              <a:rPr lang="en-US" dirty="0" err="1" smtClean="0"/>
              <a:t>ps</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185549376"/>
              </p:ext>
            </p:extLst>
          </p:nvPr>
        </p:nvGraphicFramePr>
        <p:xfrm>
          <a:off x="838200" y="2570957"/>
          <a:ext cx="381000" cy="400844"/>
        </p:xfrm>
        <a:graphic>
          <a:graphicData uri="http://schemas.openxmlformats.org/presentationml/2006/ole">
            <mc:AlternateContent xmlns:mc="http://schemas.openxmlformats.org/markup-compatibility/2006">
              <mc:Choice xmlns:v="urn:schemas-microsoft-com:vml" Requires="v">
                <p:oleObj spid="_x0000_s29713" name="Equation" r:id="rId5" imgW="228600" imgH="241300" progId="Equation.DSMT4">
                  <p:embed/>
                </p:oleObj>
              </mc:Choice>
              <mc:Fallback>
                <p:oleObj name="Equation" r:id="rId5" imgW="228600" imgH="2413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570957"/>
                        <a:ext cx="381000" cy="400844"/>
                      </a:xfrm>
                      <a:prstGeom prst="rect">
                        <a:avLst/>
                      </a:prstGeom>
                      <a:noFill/>
                      <a:ln>
                        <a:noFill/>
                      </a:ln>
                    </p:spPr>
                  </p:pic>
                </p:oleObj>
              </mc:Fallback>
            </mc:AlternateContent>
          </a:graphicData>
        </a:graphic>
      </p:graphicFrame>
      <p:sp>
        <p:nvSpPr>
          <p:cNvPr id="4" name="Right Arrow 3"/>
          <p:cNvSpPr/>
          <p:nvPr/>
        </p:nvSpPr>
        <p:spPr>
          <a:xfrm rot="17462206">
            <a:off x="4027432" y="5614063"/>
            <a:ext cx="304800" cy="30182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514850" y="5562599"/>
            <a:ext cx="1733550" cy="369332"/>
          </a:xfrm>
          <a:prstGeom prst="rect">
            <a:avLst/>
          </a:prstGeom>
          <a:noFill/>
        </p:spPr>
        <p:txBody>
          <a:bodyPr wrap="square" rtlCol="0">
            <a:spAutoFit/>
          </a:bodyPr>
          <a:lstStyle/>
          <a:p>
            <a:r>
              <a:rPr lang="en-US" dirty="0" smtClean="0"/>
              <a:t>1 V, 50 Ohm</a:t>
            </a:r>
            <a:endParaRPr lang="en-US" dirty="0"/>
          </a:p>
        </p:txBody>
      </p:sp>
      <p:sp>
        <p:nvSpPr>
          <p:cNvPr id="9" name="TextBox 8"/>
          <p:cNvSpPr txBox="1"/>
          <p:nvPr/>
        </p:nvSpPr>
        <p:spPr>
          <a:xfrm>
            <a:off x="1257300" y="5505450"/>
            <a:ext cx="2019300" cy="369332"/>
          </a:xfrm>
          <a:prstGeom prst="rect">
            <a:avLst/>
          </a:prstGeom>
          <a:noFill/>
        </p:spPr>
        <p:txBody>
          <a:bodyPr wrap="square" rtlCol="0">
            <a:spAutoFit/>
          </a:bodyPr>
          <a:lstStyle/>
          <a:p>
            <a:r>
              <a:rPr lang="en-US" dirty="0" smtClean="0"/>
              <a:t>Very small NEXT</a:t>
            </a:r>
            <a:endParaRPr lang="en-US" dirty="0"/>
          </a:p>
        </p:txBody>
      </p:sp>
      <p:sp>
        <p:nvSpPr>
          <p:cNvPr id="11" name="TextBox 10"/>
          <p:cNvSpPr txBox="1"/>
          <p:nvPr/>
        </p:nvSpPr>
        <p:spPr>
          <a:xfrm>
            <a:off x="3467100" y="1905000"/>
            <a:ext cx="2019300" cy="369332"/>
          </a:xfrm>
          <a:prstGeom prst="rect">
            <a:avLst/>
          </a:prstGeom>
          <a:noFill/>
        </p:spPr>
        <p:txBody>
          <a:bodyPr wrap="square" rtlCol="0">
            <a:spAutoFit/>
          </a:bodyPr>
          <a:lstStyle/>
          <a:p>
            <a:r>
              <a:rPr lang="en-US" dirty="0" smtClean="0"/>
              <a:t>Very small FEXT</a:t>
            </a:r>
            <a:endParaRPr lang="en-US" dirty="0"/>
          </a:p>
        </p:txBody>
      </p:sp>
      <p:pic>
        <p:nvPicPr>
          <p:cNvPr id="297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4481" y="1831777"/>
            <a:ext cx="2468237" cy="1150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7010400" y="1600200"/>
            <a:ext cx="2209800" cy="307777"/>
          </a:xfrm>
          <a:prstGeom prst="rect">
            <a:avLst/>
          </a:prstGeom>
          <a:noFill/>
        </p:spPr>
        <p:txBody>
          <a:bodyPr wrap="square" rtlCol="0">
            <a:spAutoFit/>
          </a:bodyPr>
          <a:lstStyle/>
          <a:p>
            <a:r>
              <a:rPr lang="en-US" sz="1400" dirty="0" smtClean="0"/>
              <a:t>12-mil strips, 12 mil apart</a:t>
            </a:r>
            <a:endParaRPr lang="en-US" sz="1400" dirty="0"/>
          </a:p>
        </p:txBody>
      </p:sp>
      <p:sp>
        <p:nvSpPr>
          <p:cNvPr id="10" name="TextBox 9"/>
          <p:cNvSpPr txBox="1"/>
          <p:nvPr/>
        </p:nvSpPr>
        <p:spPr>
          <a:xfrm>
            <a:off x="1676400" y="2539425"/>
            <a:ext cx="2209800" cy="584775"/>
          </a:xfrm>
          <a:prstGeom prst="rect">
            <a:avLst/>
          </a:prstGeom>
          <a:noFill/>
        </p:spPr>
        <p:txBody>
          <a:bodyPr wrap="square" rtlCol="0">
            <a:spAutoFit/>
          </a:bodyPr>
          <a:lstStyle/>
          <a:p>
            <a:r>
              <a:rPr lang="en-US" sz="1600" i="1" dirty="0" smtClean="0"/>
              <a:t>Looks like nothing going on the victim trace?</a:t>
            </a:r>
            <a:endParaRPr lang="en-US" sz="1600" i="1" dirty="0"/>
          </a:p>
        </p:txBody>
      </p:sp>
      <p:sp>
        <p:nvSpPr>
          <p:cNvPr id="15"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33</a:t>
            </a:fld>
            <a:endParaRPr lang="en-US" dirty="0"/>
          </a:p>
        </p:txBody>
      </p:sp>
    </p:spTree>
    <p:extLst>
      <p:ext uri="{BB962C8B-B14F-4D97-AF65-F5344CB8AC3E}">
        <p14:creationId xmlns:p14="http://schemas.microsoft.com/office/powerpoint/2010/main" val="177634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Surface current density in strip lines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493138758"/>
              </p:ext>
            </p:extLst>
          </p:nvPr>
        </p:nvGraphicFramePr>
        <p:xfrm>
          <a:off x="292100" y="2336800"/>
          <a:ext cx="850900" cy="406400"/>
        </p:xfrm>
        <a:graphic>
          <a:graphicData uri="http://schemas.openxmlformats.org/presentationml/2006/ole">
            <mc:AlternateContent xmlns:mc="http://schemas.openxmlformats.org/markup-compatibility/2006">
              <mc:Choice xmlns:v="urn:schemas-microsoft-com:vml" Requires="v">
                <p:oleObj spid="_x0000_s30739" name="Equation" r:id="rId3" imgW="533160" imgH="253800" progId="Equation.DSMT4">
                  <p:embed/>
                </p:oleObj>
              </mc:Choice>
              <mc:Fallback>
                <p:oleObj name="Equation" r:id="rId3" imgW="533160" imgH="253800" progId="Equation.DSMT4">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100" y="2336800"/>
                        <a:ext cx="8509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ight Arrow 5"/>
          <p:cNvSpPr/>
          <p:nvPr/>
        </p:nvSpPr>
        <p:spPr>
          <a:xfrm rot="18544216">
            <a:off x="2844702" y="5504662"/>
            <a:ext cx="522478" cy="5050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352800" y="5638800"/>
            <a:ext cx="1733550" cy="369332"/>
          </a:xfrm>
          <a:prstGeom prst="rect">
            <a:avLst/>
          </a:prstGeom>
          <a:noFill/>
        </p:spPr>
        <p:txBody>
          <a:bodyPr wrap="square" rtlCol="0">
            <a:spAutoFit/>
          </a:bodyPr>
          <a:lstStyle/>
          <a:p>
            <a:r>
              <a:rPr lang="en-US" dirty="0" smtClean="0"/>
              <a:t>1 V, 50 Ohm</a:t>
            </a:r>
            <a:endParaRPr lang="en-US" dirty="0"/>
          </a:p>
        </p:txBody>
      </p:sp>
      <p:pic>
        <p:nvPicPr>
          <p:cNvPr id="307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995487"/>
            <a:ext cx="6515100" cy="352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600200" y="1563469"/>
            <a:ext cx="5943600" cy="369332"/>
          </a:xfrm>
          <a:prstGeom prst="rect">
            <a:avLst/>
          </a:prstGeom>
          <a:noFill/>
        </p:spPr>
        <p:txBody>
          <a:bodyPr wrap="square" rtlCol="0">
            <a:spAutoFit/>
          </a:bodyPr>
          <a:lstStyle/>
          <a:p>
            <a:r>
              <a:rPr lang="en-US" dirty="0"/>
              <a:t>2</a:t>
            </a:r>
            <a:r>
              <a:rPr lang="en-US" dirty="0" smtClean="0"/>
              <a:t>5 GHz, wavelength ~0.3 in, Instantaneous at 0 </a:t>
            </a:r>
            <a:r>
              <a:rPr lang="en-US" dirty="0" err="1" smtClean="0"/>
              <a:t>ps</a:t>
            </a:r>
            <a:endParaRPr lang="en-US" dirty="0"/>
          </a:p>
        </p:txBody>
      </p:sp>
      <p:sp>
        <p:nvSpPr>
          <p:cNvPr id="12" name="Rectangle 11"/>
          <p:cNvSpPr/>
          <p:nvPr/>
        </p:nvSpPr>
        <p:spPr>
          <a:xfrm>
            <a:off x="457200" y="6016823"/>
            <a:ext cx="7848600" cy="307777"/>
          </a:xfrm>
          <a:prstGeom prst="rect">
            <a:avLst/>
          </a:prstGeom>
        </p:spPr>
        <p:txBody>
          <a:bodyPr wrap="square">
            <a:spAutoFit/>
          </a:bodyPr>
          <a:lstStyle/>
          <a:p>
            <a:r>
              <a:rPr lang="en-US" sz="1400" dirty="0" smtClean="0"/>
              <a:t>See more at demo-video #2016_11</a:t>
            </a:r>
            <a:r>
              <a:rPr lang="en-US" sz="1400" dirty="0"/>
              <a:t>: </a:t>
            </a:r>
            <a:r>
              <a:rPr lang="en-US" sz="1400" b="1" dirty="0">
                <a:hlinkClick r:id="rId6"/>
              </a:rPr>
              <a:t>How Interconnects Work™</a:t>
            </a:r>
            <a:r>
              <a:rPr lang="en-US" sz="1400" dirty="0">
                <a:hlinkClick r:id="rId6"/>
              </a:rPr>
              <a:t>: Crosstalk power flow in microstrip </a:t>
            </a:r>
            <a:r>
              <a:rPr lang="en-US" sz="1400" dirty="0" smtClean="0">
                <a:hlinkClick r:id="rId6"/>
              </a:rPr>
              <a:t>lines </a:t>
            </a:r>
            <a:endParaRPr lang="en-US" sz="1400" dirty="0"/>
          </a:p>
        </p:txBody>
      </p:sp>
      <p:sp>
        <p:nvSpPr>
          <p:cNvPr id="5" name="TextBox 4"/>
          <p:cNvSpPr txBox="1"/>
          <p:nvPr/>
        </p:nvSpPr>
        <p:spPr>
          <a:xfrm>
            <a:off x="5086350" y="5638800"/>
            <a:ext cx="3981450" cy="338554"/>
          </a:xfrm>
          <a:prstGeom prst="rect">
            <a:avLst/>
          </a:prstGeom>
          <a:noFill/>
        </p:spPr>
        <p:txBody>
          <a:bodyPr wrap="square" rtlCol="0">
            <a:spAutoFit/>
          </a:bodyPr>
          <a:lstStyle/>
          <a:p>
            <a:r>
              <a:rPr lang="en-US" sz="1600" i="1" dirty="0" smtClean="0"/>
              <a:t>Hint: superposition of even and odd modes</a:t>
            </a:r>
            <a:endParaRPr lang="en-US" sz="1600" i="1" dirty="0"/>
          </a:p>
        </p:txBody>
      </p:sp>
      <p:sp>
        <p:nvSpPr>
          <p:cNvPr id="14"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34</a:t>
            </a:fld>
            <a:endParaRPr lang="en-US" dirty="0"/>
          </a:p>
        </p:txBody>
      </p:sp>
    </p:spTree>
    <p:extLst>
      <p:ext uri="{BB962C8B-B14F-4D97-AF65-F5344CB8AC3E}">
        <p14:creationId xmlns:p14="http://schemas.microsoft.com/office/powerpoint/2010/main" val="40006156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838200" y="457200"/>
            <a:ext cx="8229600" cy="967605"/>
          </a:xfrm>
        </p:spPr>
        <p:txBody>
          <a:bodyPr>
            <a:normAutofit/>
          </a:bodyPr>
          <a:lstStyle/>
          <a:p>
            <a:r>
              <a:rPr lang="en-US" altLang="en-US" sz="3600" dirty="0" smtClean="0"/>
              <a:t>Cross-talk in differential </a:t>
            </a:r>
            <a:r>
              <a:rPr lang="en-US" altLang="en-US" sz="3600" dirty="0" err="1" smtClean="0"/>
              <a:t>vias</a:t>
            </a:r>
            <a:endParaRPr lang="en-US" altLang="en-US" sz="3600" dirty="0" smtClean="0"/>
          </a:p>
        </p:txBody>
      </p:sp>
      <p:sp>
        <p:nvSpPr>
          <p:cNvPr id="45059" name="Date Placeholder 3"/>
          <p:cNvSpPr>
            <a:spLocks noGrp="1"/>
          </p:cNvSpPr>
          <p:nvPr>
            <p:ph type="dt" sz="quarter" idx="4294967295"/>
          </p:nvPr>
        </p:nvSpPr>
        <p:spPr>
          <a:xfrm>
            <a:off x="2133600" y="6248400"/>
            <a:ext cx="2133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97B2A41F-51D2-4315-BEE6-3D05B2933645}" type="datetime1">
              <a:rPr lang="en-US" altLang="en-US" smtClean="0">
                <a:solidFill>
                  <a:srgbClr val="034A85"/>
                </a:solidFill>
              </a:rPr>
              <a:pPr/>
              <a:t>8/15/2017</a:t>
            </a:fld>
            <a:endParaRPr lang="en-US" altLang="en-US" smtClean="0">
              <a:solidFill>
                <a:srgbClr val="034A85"/>
              </a:solidFill>
            </a:endParaRPr>
          </a:p>
        </p:txBody>
      </p:sp>
      <p:sp>
        <p:nvSpPr>
          <p:cNvPr id="45060" name="Footer Placeholder 4"/>
          <p:cNvSpPr>
            <a:spLocks noGrp="1"/>
          </p:cNvSpPr>
          <p:nvPr>
            <p:ph type="ftr" sz="quarter" idx="4294967295"/>
          </p:nvPr>
        </p:nvSpPr>
        <p:spPr>
          <a:xfrm>
            <a:off x="4495800" y="6248400"/>
            <a:ext cx="3048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smtClean="0">
                <a:solidFill>
                  <a:srgbClr val="034A85"/>
                </a:solidFill>
              </a:rPr>
              <a:t>© 2016 Simberian Inc.</a:t>
            </a:r>
          </a:p>
        </p:txBody>
      </p:sp>
      <p:pic>
        <p:nvPicPr>
          <p:cNvPr id="4506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8575" y="1398588"/>
            <a:ext cx="3024188"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62" name="TextBox 11"/>
          <p:cNvSpPr txBox="1">
            <a:spLocks noChangeArrowheads="1"/>
          </p:cNvSpPr>
          <p:nvPr/>
        </p:nvSpPr>
        <p:spPr bwMode="auto">
          <a:xfrm>
            <a:off x="4718050" y="1484313"/>
            <a:ext cx="539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a:solidFill>
                  <a:srgbClr val="034A85"/>
                </a:solidFill>
              </a:rPr>
              <a:t>p1</a:t>
            </a:r>
          </a:p>
        </p:txBody>
      </p:sp>
      <p:sp>
        <p:nvSpPr>
          <p:cNvPr id="45063" name="TextBox 12"/>
          <p:cNvSpPr txBox="1">
            <a:spLocks noChangeArrowheads="1"/>
          </p:cNvSpPr>
          <p:nvPr/>
        </p:nvSpPr>
        <p:spPr bwMode="auto">
          <a:xfrm>
            <a:off x="4681537" y="3059113"/>
            <a:ext cx="504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a:solidFill>
                  <a:srgbClr val="034A85"/>
                </a:solidFill>
              </a:rPr>
              <a:t>p2</a:t>
            </a:r>
          </a:p>
        </p:txBody>
      </p:sp>
      <p:sp>
        <p:nvSpPr>
          <p:cNvPr id="45064" name="TextBox 13"/>
          <p:cNvSpPr txBox="1">
            <a:spLocks noChangeArrowheads="1"/>
          </p:cNvSpPr>
          <p:nvPr/>
        </p:nvSpPr>
        <p:spPr bwMode="auto">
          <a:xfrm>
            <a:off x="7993063" y="1516063"/>
            <a:ext cx="5032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a:solidFill>
                  <a:srgbClr val="034A85"/>
                </a:solidFill>
              </a:rPr>
              <a:t>p3</a:t>
            </a:r>
          </a:p>
        </p:txBody>
      </p:sp>
      <p:sp>
        <p:nvSpPr>
          <p:cNvPr id="45065" name="TextBox 14"/>
          <p:cNvSpPr txBox="1">
            <a:spLocks noChangeArrowheads="1"/>
          </p:cNvSpPr>
          <p:nvPr/>
        </p:nvSpPr>
        <p:spPr bwMode="auto">
          <a:xfrm>
            <a:off x="8015288" y="3022600"/>
            <a:ext cx="503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a:solidFill>
                  <a:srgbClr val="034A85"/>
                </a:solidFill>
              </a:rPr>
              <a:t>p4</a:t>
            </a:r>
          </a:p>
        </p:txBody>
      </p:sp>
      <p:sp>
        <p:nvSpPr>
          <p:cNvPr id="45066" name="TextBox 15"/>
          <p:cNvSpPr txBox="1">
            <a:spLocks noChangeArrowheads="1"/>
          </p:cNvSpPr>
          <p:nvPr/>
        </p:nvSpPr>
        <p:spPr bwMode="auto">
          <a:xfrm>
            <a:off x="7124700" y="1143000"/>
            <a:ext cx="1943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sz="1400" dirty="0"/>
              <a:t>NEXT – S[D1,D3]</a:t>
            </a:r>
          </a:p>
        </p:txBody>
      </p:sp>
      <p:sp>
        <p:nvSpPr>
          <p:cNvPr id="45067" name="TextBox 16"/>
          <p:cNvSpPr txBox="1">
            <a:spLocks noChangeArrowheads="1"/>
          </p:cNvSpPr>
          <p:nvPr/>
        </p:nvSpPr>
        <p:spPr bwMode="auto">
          <a:xfrm>
            <a:off x="7146925" y="3473450"/>
            <a:ext cx="1889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sz="1400" dirty="0"/>
              <a:t>FEXT – S[D1,D4]</a:t>
            </a:r>
          </a:p>
        </p:txBody>
      </p:sp>
      <p:sp>
        <p:nvSpPr>
          <p:cNvPr id="45068" name="TextBox 8"/>
          <p:cNvSpPr txBox="1">
            <a:spLocks noChangeArrowheads="1"/>
          </p:cNvSpPr>
          <p:nvPr/>
        </p:nvSpPr>
        <p:spPr bwMode="auto">
          <a:xfrm>
            <a:off x="395288" y="1567696"/>
            <a:ext cx="43561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sz="1100" dirty="0"/>
              <a:t>Two coupled differential </a:t>
            </a:r>
            <a:r>
              <a:rPr lang="en-US" altLang="en-US" sz="1100" dirty="0" err="1"/>
              <a:t>vias</a:t>
            </a:r>
            <a:r>
              <a:rPr lang="en-US" altLang="en-US" sz="1100" dirty="0"/>
              <a:t> in a 120 x 120 mil area caged with PEC wall</a:t>
            </a:r>
          </a:p>
          <a:p>
            <a:r>
              <a:rPr lang="en-US" altLang="en-US" sz="1100" dirty="0" err="1"/>
              <a:t>Vias</a:t>
            </a:r>
            <a:r>
              <a:rPr lang="en-US" altLang="en-US" sz="1100" dirty="0"/>
              <a:t> are 30 mil apart, </a:t>
            </a:r>
            <a:r>
              <a:rPr lang="en-US" altLang="en-US" sz="1100" dirty="0" err="1"/>
              <a:t>antipad</a:t>
            </a:r>
            <a:r>
              <a:rPr lang="en-US" altLang="en-US" sz="1100" dirty="0"/>
              <a:t> 25x55 mil, traces 8 mil MSL, 8 mil separation;</a:t>
            </a:r>
          </a:p>
          <a:p>
            <a:r>
              <a:rPr lang="en-US" altLang="en-US" sz="1100" dirty="0"/>
              <a:t>The first cage resonance is at about 12 GHz (half wavelength in dielectric)</a:t>
            </a:r>
          </a:p>
          <a:p>
            <a:r>
              <a:rPr lang="en-US" altLang="en-US" sz="1100" dirty="0" err="1"/>
              <a:t>Stackup</a:t>
            </a:r>
            <a:r>
              <a:rPr lang="en-US" altLang="en-US" sz="1100" dirty="0"/>
              <a:t> from CMP-28 board, Wild River Technology </a:t>
            </a:r>
            <a:r>
              <a:rPr lang="en-US" altLang="en-US" sz="1100" dirty="0">
                <a:hlinkClick r:id="rId3"/>
              </a:rPr>
              <a:t>http://</a:t>
            </a:r>
            <a:r>
              <a:rPr lang="en-US" altLang="en-US" sz="1100" dirty="0" smtClean="0">
                <a:hlinkClick r:id="rId3"/>
              </a:rPr>
              <a:t>wildrivertech.com</a:t>
            </a:r>
            <a:r>
              <a:rPr lang="en-US" altLang="en-US" sz="1100" dirty="0" smtClean="0"/>
              <a:t> </a:t>
            </a:r>
            <a:endParaRPr lang="en-US" altLang="en-US" sz="1100" dirty="0"/>
          </a:p>
          <a:p>
            <a:r>
              <a:rPr lang="en-US" altLang="en-US" sz="1100" dirty="0"/>
              <a:t>See more at App Note #2013_06 at </a:t>
            </a:r>
            <a:r>
              <a:rPr lang="en-US" altLang="en-US" sz="1100" dirty="0">
                <a:hlinkClick r:id="rId4"/>
              </a:rPr>
              <a:t>http://</a:t>
            </a:r>
            <a:r>
              <a:rPr lang="en-US" altLang="en-US" sz="1100" dirty="0" smtClean="0">
                <a:hlinkClick r:id="rId4"/>
              </a:rPr>
              <a:t>www.simberian.com/AppNotes.php</a:t>
            </a:r>
            <a:r>
              <a:rPr lang="en-US" altLang="en-US" sz="1100" dirty="0" smtClean="0"/>
              <a:t>  </a:t>
            </a:r>
            <a:endParaRPr lang="en-US" altLang="en-US" sz="1100" dirty="0"/>
          </a:p>
        </p:txBody>
      </p:sp>
      <p:pic>
        <p:nvPicPr>
          <p:cNvPr id="4506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263" y="3786188"/>
            <a:ext cx="2282825" cy="219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7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9288" y="3794125"/>
            <a:ext cx="2282825" cy="219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7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3550" y="3794125"/>
            <a:ext cx="2290763" cy="2201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72" name="TextBox 9"/>
          <p:cNvSpPr txBox="1">
            <a:spLocks noChangeArrowheads="1"/>
          </p:cNvSpPr>
          <p:nvPr/>
        </p:nvSpPr>
        <p:spPr bwMode="auto">
          <a:xfrm>
            <a:off x="792163" y="3352800"/>
            <a:ext cx="2592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a:t>Three cases:</a:t>
            </a:r>
          </a:p>
        </p:txBody>
      </p:sp>
      <p:cxnSp>
        <p:nvCxnSpPr>
          <p:cNvPr id="45073" name="Straight Arrow Connector 17"/>
          <p:cNvCxnSpPr>
            <a:cxnSpLocks noChangeShapeType="1"/>
          </p:cNvCxnSpPr>
          <p:nvPr/>
        </p:nvCxnSpPr>
        <p:spPr bwMode="auto">
          <a:xfrm>
            <a:off x="2303463" y="4652963"/>
            <a:ext cx="0" cy="431800"/>
          </a:xfrm>
          <a:prstGeom prst="straightConnector1">
            <a:avLst/>
          </a:prstGeom>
          <a:noFill/>
          <a:ln w="25400" algn="ctr">
            <a:solidFill>
              <a:srgbClr val="FF0000"/>
            </a:solidFill>
            <a:round/>
            <a:headEnd type="arrow" w="med" len="med"/>
            <a:tailEnd type="arrow" w="med" len="med"/>
          </a:ln>
        </p:spPr>
      </p:cxnSp>
      <p:cxnSp>
        <p:nvCxnSpPr>
          <p:cNvPr id="45074" name="Straight Arrow Connector 31"/>
          <p:cNvCxnSpPr>
            <a:cxnSpLocks noChangeShapeType="1"/>
          </p:cNvCxnSpPr>
          <p:nvPr/>
        </p:nvCxnSpPr>
        <p:spPr bwMode="auto">
          <a:xfrm>
            <a:off x="4824413" y="4581525"/>
            <a:ext cx="0" cy="647700"/>
          </a:xfrm>
          <a:prstGeom prst="straightConnector1">
            <a:avLst/>
          </a:prstGeom>
          <a:noFill/>
          <a:ln w="25400" algn="ctr">
            <a:solidFill>
              <a:srgbClr val="FF0000"/>
            </a:solidFill>
            <a:round/>
            <a:headEnd type="arrow" w="med" len="med"/>
            <a:tailEnd type="arrow" w="med" len="med"/>
          </a:ln>
        </p:spPr>
      </p:cxnSp>
      <p:sp>
        <p:nvSpPr>
          <p:cNvPr id="45075" name="TextBox 28"/>
          <p:cNvSpPr txBox="1">
            <a:spLocks noChangeArrowheads="1"/>
          </p:cNvSpPr>
          <p:nvPr/>
        </p:nvSpPr>
        <p:spPr bwMode="auto">
          <a:xfrm>
            <a:off x="2268538" y="4724400"/>
            <a:ext cx="777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sz="1400" dirty="0"/>
              <a:t>20 mil</a:t>
            </a:r>
          </a:p>
        </p:txBody>
      </p:sp>
      <p:sp>
        <p:nvSpPr>
          <p:cNvPr id="45076" name="TextBox 34"/>
          <p:cNvSpPr txBox="1">
            <a:spLocks noChangeArrowheads="1"/>
          </p:cNvSpPr>
          <p:nvPr/>
        </p:nvSpPr>
        <p:spPr bwMode="auto">
          <a:xfrm>
            <a:off x="4824413" y="4724400"/>
            <a:ext cx="777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sz="1400"/>
              <a:t>40 mil</a:t>
            </a:r>
          </a:p>
        </p:txBody>
      </p:sp>
      <p:cxnSp>
        <p:nvCxnSpPr>
          <p:cNvPr id="45077" name="Straight Arrow Connector 35"/>
          <p:cNvCxnSpPr>
            <a:cxnSpLocks noChangeShapeType="1"/>
          </p:cNvCxnSpPr>
          <p:nvPr/>
        </p:nvCxnSpPr>
        <p:spPr bwMode="auto">
          <a:xfrm>
            <a:off x="7308850" y="4581525"/>
            <a:ext cx="0" cy="647700"/>
          </a:xfrm>
          <a:prstGeom prst="straightConnector1">
            <a:avLst/>
          </a:prstGeom>
          <a:noFill/>
          <a:ln w="25400" algn="ctr">
            <a:solidFill>
              <a:srgbClr val="FF0000"/>
            </a:solidFill>
            <a:round/>
            <a:headEnd type="arrow" w="med" len="med"/>
            <a:tailEnd type="arrow" w="med" len="med"/>
          </a:ln>
        </p:spPr>
      </p:cxnSp>
      <p:sp>
        <p:nvSpPr>
          <p:cNvPr id="45078" name="TextBox 36"/>
          <p:cNvSpPr txBox="1">
            <a:spLocks noChangeArrowheads="1"/>
          </p:cNvSpPr>
          <p:nvPr/>
        </p:nvSpPr>
        <p:spPr bwMode="auto">
          <a:xfrm>
            <a:off x="7272338" y="4724400"/>
            <a:ext cx="17637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sz="1400"/>
              <a:t>40 mil + 5 vias</a:t>
            </a:r>
          </a:p>
        </p:txBody>
      </p:sp>
      <p:sp>
        <p:nvSpPr>
          <p:cNvPr id="45079" name="Right Arrow 2"/>
          <p:cNvSpPr>
            <a:spLocks noChangeArrowheads="1"/>
          </p:cNvSpPr>
          <p:nvPr/>
        </p:nvSpPr>
        <p:spPr bwMode="auto">
          <a:xfrm>
            <a:off x="7239000" y="1371600"/>
            <a:ext cx="511175" cy="252413"/>
          </a:xfrm>
          <a:prstGeom prst="rightArrow">
            <a:avLst>
              <a:gd name="adj1" fmla="val 50000"/>
              <a:gd name="adj2" fmla="val 49916"/>
            </a:avLst>
          </a:prstGeom>
          <a:solidFill>
            <a:srgbClr val="FF0000">
              <a:alpha val="10980"/>
            </a:srgbClr>
          </a:solidFill>
          <a:ln w="9525" algn="ctr">
            <a:solidFill>
              <a:schemeClr val="tx1"/>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Arial" charset="0"/>
              </a:defRPr>
            </a:lvl1pPr>
            <a:lvl2pPr marL="742950" indent="-285750">
              <a:spcBef>
                <a:spcPct val="20000"/>
              </a:spcBef>
              <a:buClr>
                <a:schemeClr val="tx2"/>
              </a:buClr>
              <a:buSzPct val="75000"/>
              <a:buFont typeface="Wingdings" pitchFamily="2" charset="2"/>
              <a:buChar char="n"/>
              <a:defRPr sz="2400">
                <a:solidFill>
                  <a:schemeClr val="tx1"/>
                </a:solidFill>
                <a:latin typeface="Arial"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Arial" charset="0"/>
              </a:defRPr>
            </a:lvl3pPr>
            <a:lvl4pPr marL="1600200" indent="-228600">
              <a:spcBef>
                <a:spcPct val="20000"/>
              </a:spcBef>
              <a:buClr>
                <a:schemeClr val="bg2"/>
              </a:buClr>
              <a:buFont typeface="Wingdings" pitchFamily="2" charset="2"/>
              <a:buChar char="§"/>
              <a:defRPr>
                <a:solidFill>
                  <a:schemeClr val="tx1"/>
                </a:solidFill>
                <a:latin typeface="Arial" charset="0"/>
              </a:defRPr>
            </a:lvl4pPr>
            <a:lvl5pPr marL="2057400" indent="-228600">
              <a:spcBef>
                <a:spcPct val="20000"/>
              </a:spcBef>
              <a:buClr>
                <a:schemeClr val="tx2"/>
              </a:buClr>
              <a:buSzPct val="80000"/>
              <a:buFont typeface="Wingdings" pitchFamily="2" charset="2"/>
              <a:buChar char="§"/>
              <a:defRPr>
                <a:solidFill>
                  <a:schemeClr val="tx1"/>
                </a:solidFill>
                <a:latin typeface="Arial"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Arial"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Arial"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Arial"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Arial" charset="0"/>
              </a:defRPr>
            </a:lvl9pPr>
          </a:lstStyle>
          <a:p>
            <a:pPr>
              <a:spcBef>
                <a:spcPct val="0"/>
              </a:spcBef>
              <a:buClrTx/>
              <a:buSzTx/>
              <a:buFontTx/>
              <a:buNone/>
            </a:pPr>
            <a:endParaRPr lang="en-US" altLang="en-US" sz="2000">
              <a:latin typeface="Verdana" pitchFamily="34" charset="0"/>
            </a:endParaRPr>
          </a:p>
        </p:txBody>
      </p:sp>
      <p:sp>
        <p:nvSpPr>
          <p:cNvPr id="45080" name="Right Arrow 15"/>
          <p:cNvSpPr>
            <a:spLocks noChangeArrowheads="1"/>
          </p:cNvSpPr>
          <p:nvPr/>
        </p:nvSpPr>
        <p:spPr bwMode="auto">
          <a:xfrm>
            <a:off x="7261225" y="3276600"/>
            <a:ext cx="511175" cy="252413"/>
          </a:xfrm>
          <a:prstGeom prst="rightArrow">
            <a:avLst>
              <a:gd name="adj1" fmla="val 50000"/>
              <a:gd name="adj2" fmla="val 49916"/>
            </a:avLst>
          </a:prstGeom>
          <a:solidFill>
            <a:srgbClr val="FF0000">
              <a:alpha val="10980"/>
            </a:srgbClr>
          </a:solidFill>
          <a:ln w="9525" algn="ctr">
            <a:solidFill>
              <a:schemeClr val="tx1"/>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Arial" charset="0"/>
              </a:defRPr>
            </a:lvl1pPr>
            <a:lvl2pPr marL="742950" indent="-285750">
              <a:spcBef>
                <a:spcPct val="20000"/>
              </a:spcBef>
              <a:buClr>
                <a:schemeClr val="tx2"/>
              </a:buClr>
              <a:buSzPct val="75000"/>
              <a:buFont typeface="Wingdings" pitchFamily="2" charset="2"/>
              <a:buChar char="n"/>
              <a:defRPr sz="2400">
                <a:solidFill>
                  <a:schemeClr val="tx1"/>
                </a:solidFill>
                <a:latin typeface="Arial"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Arial" charset="0"/>
              </a:defRPr>
            </a:lvl3pPr>
            <a:lvl4pPr marL="1600200" indent="-228600">
              <a:spcBef>
                <a:spcPct val="20000"/>
              </a:spcBef>
              <a:buClr>
                <a:schemeClr val="bg2"/>
              </a:buClr>
              <a:buFont typeface="Wingdings" pitchFamily="2" charset="2"/>
              <a:buChar char="§"/>
              <a:defRPr>
                <a:solidFill>
                  <a:schemeClr val="tx1"/>
                </a:solidFill>
                <a:latin typeface="Arial" charset="0"/>
              </a:defRPr>
            </a:lvl4pPr>
            <a:lvl5pPr marL="2057400" indent="-228600">
              <a:spcBef>
                <a:spcPct val="20000"/>
              </a:spcBef>
              <a:buClr>
                <a:schemeClr val="tx2"/>
              </a:buClr>
              <a:buSzPct val="80000"/>
              <a:buFont typeface="Wingdings" pitchFamily="2" charset="2"/>
              <a:buChar char="§"/>
              <a:defRPr>
                <a:solidFill>
                  <a:schemeClr val="tx1"/>
                </a:solidFill>
                <a:latin typeface="Arial"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Arial"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Arial"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Arial"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Arial" charset="0"/>
              </a:defRPr>
            </a:lvl9pPr>
          </a:lstStyle>
          <a:p>
            <a:pPr>
              <a:spcBef>
                <a:spcPct val="0"/>
              </a:spcBef>
              <a:buClrTx/>
              <a:buSzTx/>
              <a:buFontTx/>
              <a:buNone/>
            </a:pPr>
            <a:endParaRPr lang="en-US" altLang="en-US" sz="2000">
              <a:latin typeface="Verdana" pitchFamily="34" charset="0"/>
            </a:endParaRPr>
          </a:p>
        </p:txBody>
      </p:sp>
      <p:sp>
        <p:nvSpPr>
          <p:cNvPr id="30" name="Right Arrow 29"/>
          <p:cNvSpPr/>
          <p:nvPr/>
        </p:nvSpPr>
        <p:spPr bwMode="auto">
          <a:xfrm>
            <a:off x="5554663" y="1295400"/>
            <a:ext cx="511175" cy="252413"/>
          </a:xfrm>
          <a:prstGeom prst="rightArrow">
            <a:avLst/>
          </a:prstGeom>
          <a:solidFill>
            <a:schemeClr val="accent5">
              <a:lumMod val="50000"/>
              <a:alpha val="11000"/>
            </a:schemeClr>
          </a:solidFill>
          <a:ln w="9525" cap="flat" cmpd="sng" algn="ctr">
            <a:solidFill>
              <a:schemeClr val="tx1"/>
            </a:solidFill>
            <a:prstDash val="solid"/>
            <a:round/>
            <a:headEnd type="none" w="med" len="med"/>
            <a:tailEnd type="none" w="med" len="med"/>
          </a:ln>
          <a:effectLst/>
        </p:spPr>
        <p:txBody>
          <a:bodyPr/>
          <a:lstStyle/>
          <a:p>
            <a:pPr>
              <a:defRPr/>
            </a:pPr>
            <a:endParaRPr lang="en-US" sz="2000"/>
          </a:p>
        </p:txBody>
      </p:sp>
      <p:sp>
        <p:nvSpPr>
          <p:cNvPr id="31" name="Right Arrow 30"/>
          <p:cNvSpPr/>
          <p:nvPr/>
        </p:nvSpPr>
        <p:spPr bwMode="auto">
          <a:xfrm flipH="1">
            <a:off x="5554663" y="3441700"/>
            <a:ext cx="573087" cy="285750"/>
          </a:xfrm>
          <a:prstGeom prst="rightArrow">
            <a:avLst/>
          </a:prstGeom>
          <a:solidFill>
            <a:schemeClr val="accent5">
              <a:lumMod val="50000"/>
              <a:alpha val="11000"/>
            </a:schemeClr>
          </a:solidFill>
          <a:ln w="9525" cap="flat" cmpd="sng" algn="ctr">
            <a:solidFill>
              <a:schemeClr val="tx1"/>
            </a:solidFill>
            <a:prstDash val="solid"/>
            <a:round/>
            <a:headEnd type="none" w="med" len="med"/>
            <a:tailEnd type="none" w="med" len="med"/>
          </a:ln>
          <a:effectLst/>
        </p:spPr>
        <p:txBody>
          <a:bodyPr/>
          <a:lstStyle/>
          <a:p>
            <a:pPr>
              <a:defRPr/>
            </a:pPr>
            <a:endParaRPr lang="en-US" sz="2000"/>
          </a:p>
        </p:txBody>
      </p:sp>
      <p:sp>
        <p:nvSpPr>
          <p:cNvPr id="27"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35</a:t>
            </a:fld>
            <a:endParaRPr lang="en-US" dirty="0"/>
          </a:p>
        </p:txBody>
      </p:sp>
    </p:spTree>
    <p:extLst>
      <p:ext uri="{BB962C8B-B14F-4D97-AF65-F5344CB8AC3E}">
        <p14:creationId xmlns:p14="http://schemas.microsoft.com/office/powerpoint/2010/main" val="2729172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Power flow density in closely spaced differential </a:t>
            </a:r>
            <a:r>
              <a:rPr lang="en-US" dirty="0" err="1" smtClean="0"/>
              <a:t>vias</a:t>
            </a:r>
            <a:endParaRPr lang="en-US" dirty="0"/>
          </a:p>
        </p:txBody>
      </p:sp>
      <p:pic>
        <p:nvPicPr>
          <p:cNvPr id="25602" name="Picture 2" descr="C:\Users\Yuriy\Documents\Camtasia Studio\vias_xtalk_1_5G\vias_xtalk_1_5G.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343150"/>
            <a:ext cx="4171950" cy="3524250"/>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descr="C:\Users\Yuriy\Documents\Camtasia Studio\vias_xtalk_1_30G\vias_xtalk_1_30G.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343150"/>
            <a:ext cx="4171950" cy="35242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1295400"/>
            <a:ext cx="1143000" cy="1098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00200" y="1981200"/>
            <a:ext cx="790575" cy="369332"/>
          </a:xfrm>
          <a:prstGeom prst="rect">
            <a:avLst/>
          </a:prstGeom>
          <a:noFill/>
        </p:spPr>
        <p:txBody>
          <a:bodyPr wrap="square" rtlCol="0">
            <a:spAutoFit/>
          </a:bodyPr>
          <a:lstStyle/>
          <a:p>
            <a:r>
              <a:rPr lang="en-US" dirty="0" smtClean="0"/>
              <a:t>5 GHz</a:t>
            </a:r>
            <a:endParaRPr lang="en-US" dirty="0"/>
          </a:p>
        </p:txBody>
      </p:sp>
      <p:sp>
        <p:nvSpPr>
          <p:cNvPr id="8" name="TextBox 7"/>
          <p:cNvSpPr txBox="1"/>
          <p:nvPr/>
        </p:nvSpPr>
        <p:spPr>
          <a:xfrm>
            <a:off x="5562600" y="1981200"/>
            <a:ext cx="1143000" cy="369332"/>
          </a:xfrm>
          <a:prstGeom prst="rect">
            <a:avLst/>
          </a:prstGeom>
          <a:noFill/>
        </p:spPr>
        <p:txBody>
          <a:bodyPr wrap="square" rtlCol="0">
            <a:spAutoFit/>
          </a:bodyPr>
          <a:lstStyle/>
          <a:p>
            <a:r>
              <a:rPr lang="en-US" dirty="0" smtClean="0"/>
              <a:t>30 GHz</a:t>
            </a:r>
            <a:endParaRPr lang="en-US" dirty="0"/>
          </a:p>
        </p:txBody>
      </p:sp>
      <p:cxnSp>
        <p:nvCxnSpPr>
          <p:cNvPr id="7" name="Straight Arrow Connector 6"/>
          <p:cNvCxnSpPr/>
          <p:nvPr/>
        </p:nvCxnSpPr>
        <p:spPr>
          <a:xfrm flipH="1">
            <a:off x="3200400" y="2895600"/>
            <a:ext cx="3810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819400" y="2438400"/>
            <a:ext cx="1295400" cy="381000"/>
          </a:xfrm>
          <a:prstGeom prst="rect">
            <a:avLst/>
          </a:prstGeom>
          <a:noFill/>
        </p:spPr>
        <p:txBody>
          <a:bodyPr wrap="square" rtlCol="0">
            <a:spAutoFit/>
          </a:bodyPr>
          <a:lstStyle/>
          <a:p>
            <a:r>
              <a:rPr lang="en-US" dirty="0"/>
              <a:t>s</a:t>
            </a:r>
            <a:r>
              <a:rPr lang="en-US" dirty="0" smtClean="0"/>
              <a:t>mall NEXT</a:t>
            </a:r>
            <a:endParaRPr lang="en-US" dirty="0"/>
          </a:p>
        </p:txBody>
      </p:sp>
      <p:sp>
        <p:nvSpPr>
          <p:cNvPr id="12" name="TextBox 11"/>
          <p:cNvSpPr txBox="1"/>
          <p:nvPr/>
        </p:nvSpPr>
        <p:spPr>
          <a:xfrm>
            <a:off x="8124825" y="2590800"/>
            <a:ext cx="742950" cy="381000"/>
          </a:xfrm>
          <a:prstGeom prst="rect">
            <a:avLst/>
          </a:prstGeom>
          <a:noFill/>
        </p:spPr>
        <p:txBody>
          <a:bodyPr wrap="square" rtlCol="0">
            <a:spAutoFit/>
          </a:bodyPr>
          <a:lstStyle/>
          <a:p>
            <a:r>
              <a:rPr lang="en-US" dirty="0" smtClean="0"/>
              <a:t>NEXT</a:t>
            </a:r>
            <a:endParaRPr lang="en-US" dirty="0"/>
          </a:p>
        </p:txBody>
      </p:sp>
      <p:cxnSp>
        <p:nvCxnSpPr>
          <p:cNvPr id="11" name="Straight Arrow Connector 10"/>
          <p:cNvCxnSpPr/>
          <p:nvPr/>
        </p:nvCxnSpPr>
        <p:spPr>
          <a:xfrm flipH="1">
            <a:off x="7620000" y="2971800"/>
            <a:ext cx="6858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7772400" y="5791201"/>
            <a:ext cx="342900" cy="1500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8115300" y="5900737"/>
            <a:ext cx="1104900" cy="381000"/>
          </a:xfrm>
          <a:prstGeom prst="rect">
            <a:avLst/>
          </a:prstGeom>
          <a:noFill/>
        </p:spPr>
        <p:txBody>
          <a:bodyPr wrap="square" rtlCol="0">
            <a:spAutoFit/>
          </a:bodyPr>
          <a:lstStyle/>
          <a:p>
            <a:r>
              <a:rPr lang="en-US" dirty="0"/>
              <a:t>F</a:t>
            </a:r>
            <a:r>
              <a:rPr lang="en-US" dirty="0" smtClean="0"/>
              <a:t>EXT</a:t>
            </a:r>
            <a:endParaRPr lang="en-US" dirty="0"/>
          </a:p>
        </p:txBody>
      </p:sp>
      <p:graphicFrame>
        <p:nvGraphicFramePr>
          <p:cNvPr id="21" name="Object 20"/>
          <p:cNvGraphicFramePr>
            <a:graphicFrameLocks noChangeAspect="1"/>
          </p:cNvGraphicFramePr>
          <p:nvPr>
            <p:extLst>
              <p:ext uri="{D42A27DB-BD31-4B8C-83A1-F6EECF244321}">
                <p14:modId xmlns:p14="http://schemas.microsoft.com/office/powerpoint/2010/main" val="2397793119"/>
              </p:ext>
            </p:extLst>
          </p:nvPr>
        </p:nvGraphicFramePr>
        <p:xfrm>
          <a:off x="57148" y="2803525"/>
          <a:ext cx="304800" cy="320675"/>
        </p:xfrm>
        <a:graphic>
          <a:graphicData uri="http://schemas.openxmlformats.org/presentationml/2006/ole">
            <mc:AlternateContent xmlns:mc="http://schemas.openxmlformats.org/markup-compatibility/2006">
              <mc:Choice xmlns:v="urn:schemas-microsoft-com:vml" Requires="v">
                <p:oleObj spid="_x0000_s25637" name="Equation" r:id="rId6" imgW="228600" imgH="241300" progId="Equation.DSMT4">
                  <p:embed/>
                </p:oleObj>
              </mc:Choice>
              <mc:Fallback>
                <p:oleObj name="Equation" r:id="rId6" imgW="228600" imgH="241300" progId="Equation.DSMT4">
                  <p:embed/>
                  <p:pic>
                    <p:nvPicPr>
                      <p:cNvPr id="0" name="Object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48" y="2803525"/>
                        <a:ext cx="304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4274871021"/>
              </p:ext>
            </p:extLst>
          </p:nvPr>
        </p:nvGraphicFramePr>
        <p:xfrm>
          <a:off x="4419600" y="2819400"/>
          <a:ext cx="304800" cy="320675"/>
        </p:xfrm>
        <a:graphic>
          <a:graphicData uri="http://schemas.openxmlformats.org/presentationml/2006/ole">
            <mc:AlternateContent xmlns:mc="http://schemas.openxmlformats.org/markup-compatibility/2006">
              <mc:Choice xmlns:v="urn:schemas-microsoft-com:vml" Requires="v">
                <p:oleObj spid="_x0000_s25638" name="Equation" r:id="rId8" imgW="228600" imgH="241300" progId="Equation.DSMT4">
                  <p:embed/>
                </p:oleObj>
              </mc:Choice>
              <mc:Fallback>
                <p:oleObj name="Equation" r:id="rId8" imgW="228600" imgH="241300" progId="Equation.DSMT4">
                  <p:embed/>
                  <p:pic>
                    <p:nvPicPr>
                      <p:cNvPr id="0" name="Object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2819400"/>
                        <a:ext cx="304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TextBox 22"/>
          <p:cNvSpPr txBox="1"/>
          <p:nvPr/>
        </p:nvSpPr>
        <p:spPr>
          <a:xfrm>
            <a:off x="1219200" y="5900737"/>
            <a:ext cx="5029200" cy="369332"/>
          </a:xfrm>
          <a:prstGeom prst="rect">
            <a:avLst/>
          </a:prstGeom>
          <a:noFill/>
        </p:spPr>
        <p:txBody>
          <a:bodyPr wrap="square" rtlCol="0">
            <a:spAutoFit/>
          </a:bodyPr>
          <a:lstStyle/>
          <a:p>
            <a:r>
              <a:rPr lang="en-US" dirty="0" smtClean="0"/>
              <a:t>Differential excitation, half of the structure is shown</a:t>
            </a:r>
            <a:endParaRPr lang="en-US" dirty="0"/>
          </a:p>
        </p:txBody>
      </p:sp>
      <p:sp>
        <p:nvSpPr>
          <p:cNvPr id="27" name="TextBox 26"/>
          <p:cNvSpPr txBox="1"/>
          <p:nvPr/>
        </p:nvSpPr>
        <p:spPr>
          <a:xfrm>
            <a:off x="457200" y="1143000"/>
            <a:ext cx="1524000" cy="307777"/>
          </a:xfrm>
          <a:prstGeom prst="rect">
            <a:avLst/>
          </a:prstGeom>
          <a:noFill/>
        </p:spPr>
        <p:txBody>
          <a:bodyPr wrap="square" rtlCol="0">
            <a:spAutoFit/>
          </a:bodyPr>
          <a:lstStyle/>
          <a:p>
            <a:r>
              <a:rPr lang="en-US" sz="1400" i="1" dirty="0" smtClean="0"/>
              <a:t>(animated)</a:t>
            </a:r>
            <a:endParaRPr lang="en-US" sz="1400" i="1" dirty="0"/>
          </a:p>
        </p:txBody>
      </p:sp>
      <p:sp>
        <p:nvSpPr>
          <p:cNvPr id="28"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36</a:t>
            </a:fld>
            <a:endParaRPr lang="en-US" dirty="0"/>
          </a:p>
        </p:txBody>
      </p:sp>
    </p:spTree>
    <p:extLst>
      <p:ext uri="{BB962C8B-B14F-4D97-AF65-F5344CB8AC3E}">
        <p14:creationId xmlns:p14="http://schemas.microsoft.com/office/powerpoint/2010/main" val="41854060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6" descr="C:\Users\Yuriy\Documents\Camtasia Studio\vias_xtalk_2_5G\vias_xtalk_2_5G.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0050" y="2343150"/>
            <a:ext cx="4171950" cy="3524250"/>
          </a:xfrm>
          <a:prstGeom prst="rect">
            <a:avLst/>
          </a:prstGeom>
          <a:noFill/>
          <a:extLst>
            <a:ext uri="{909E8E84-426E-40DD-AFC4-6F175D3DCCD1}">
              <a14:hiddenFill xmlns:a14="http://schemas.microsoft.com/office/drawing/2010/main">
                <a:solidFill>
                  <a:srgbClr val="FFFFFF"/>
                </a:solidFill>
              </a14:hiddenFill>
            </a:ext>
          </a:extLst>
        </p:spPr>
      </p:pic>
      <p:pic>
        <p:nvPicPr>
          <p:cNvPr id="26631" name="Picture 7" descr="C:\Users\Yuriy\Documents\Camtasia Studio\vias_xtalk_2_30G\vias_xtalk_2_30G.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67250" y="2362200"/>
            <a:ext cx="4171950" cy="35242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Power flow density in 40-mil separated differential </a:t>
            </a:r>
            <a:r>
              <a:rPr lang="en-US" dirty="0" err="1" smtClean="0"/>
              <a:t>vias</a:t>
            </a:r>
            <a:endParaRPr lang="en-US" dirty="0"/>
          </a:p>
        </p:txBody>
      </p:sp>
      <p:sp>
        <p:nvSpPr>
          <p:cNvPr id="4" name="TextBox 3"/>
          <p:cNvSpPr txBox="1"/>
          <p:nvPr/>
        </p:nvSpPr>
        <p:spPr>
          <a:xfrm>
            <a:off x="1600200" y="1981200"/>
            <a:ext cx="790575" cy="369332"/>
          </a:xfrm>
          <a:prstGeom prst="rect">
            <a:avLst/>
          </a:prstGeom>
          <a:noFill/>
        </p:spPr>
        <p:txBody>
          <a:bodyPr wrap="square" rtlCol="0">
            <a:spAutoFit/>
          </a:bodyPr>
          <a:lstStyle/>
          <a:p>
            <a:r>
              <a:rPr lang="en-US" dirty="0" smtClean="0"/>
              <a:t>5 GHz</a:t>
            </a:r>
            <a:endParaRPr lang="en-US" dirty="0"/>
          </a:p>
        </p:txBody>
      </p:sp>
      <p:sp>
        <p:nvSpPr>
          <p:cNvPr id="8" name="TextBox 7"/>
          <p:cNvSpPr txBox="1"/>
          <p:nvPr/>
        </p:nvSpPr>
        <p:spPr>
          <a:xfrm>
            <a:off x="5562600" y="1981200"/>
            <a:ext cx="1143000" cy="369332"/>
          </a:xfrm>
          <a:prstGeom prst="rect">
            <a:avLst/>
          </a:prstGeom>
          <a:noFill/>
        </p:spPr>
        <p:txBody>
          <a:bodyPr wrap="square" rtlCol="0">
            <a:spAutoFit/>
          </a:bodyPr>
          <a:lstStyle/>
          <a:p>
            <a:r>
              <a:rPr lang="en-US" dirty="0" smtClean="0"/>
              <a:t>30 GHz</a:t>
            </a:r>
            <a:endParaRPr lang="en-US" dirty="0"/>
          </a:p>
        </p:txBody>
      </p:sp>
      <p:sp>
        <p:nvSpPr>
          <p:cNvPr id="12" name="TextBox 11"/>
          <p:cNvSpPr txBox="1"/>
          <p:nvPr/>
        </p:nvSpPr>
        <p:spPr>
          <a:xfrm>
            <a:off x="8058150" y="2362200"/>
            <a:ext cx="933450" cy="646331"/>
          </a:xfrm>
          <a:prstGeom prst="rect">
            <a:avLst/>
          </a:prstGeom>
          <a:noFill/>
        </p:spPr>
        <p:txBody>
          <a:bodyPr wrap="square" rtlCol="0">
            <a:spAutoFit/>
          </a:bodyPr>
          <a:lstStyle/>
          <a:p>
            <a:r>
              <a:rPr lang="en-US" dirty="0" smtClean="0"/>
              <a:t>smaller NEXT</a:t>
            </a:r>
            <a:endParaRPr lang="en-US" dirty="0"/>
          </a:p>
        </p:txBody>
      </p:sp>
      <p:cxnSp>
        <p:nvCxnSpPr>
          <p:cNvPr id="11" name="Straight Arrow Connector 10"/>
          <p:cNvCxnSpPr/>
          <p:nvPr/>
        </p:nvCxnSpPr>
        <p:spPr>
          <a:xfrm flipH="1">
            <a:off x="7620000" y="2971800"/>
            <a:ext cx="6096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7772400" y="5791201"/>
            <a:ext cx="342900" cy="1500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8115300" y="5900737"/>
            <a:ext cx="1104900" cy="646331"/>
          </a:xfrm>
          <a:prstGeom prst="rect">
            <a:avLst/>
          </a:prstGeom>
          <a:noFill/>
        </p:spPr>
        <p:txBody>
          <a:bodyPr wrap="square" rtlCol="0">
            <a:spAutoFit/>
          </a:bodyPr>
          <a:lstStyle/>
          <a:p>
            <a:r>
              <a:rPr lang="en-US" dirty="0"/>
              <a:t>s</a:t>
            </a:r>
            <a:r>
              <a:rPr lang="en-US" dirty="0" smtClean="0"/>
              <a:t>maller FEXT</a:t>
            </a:r>
            <a:endParaRPr lang="en-US" dirty="0"/>
          </a:p>
        </p:txBody>
      </p:sp>
      <p:graphicFrame>
        <p:nvGraphicFramePr>
          <p:cNvPr id="21" name="Object 20"/>
          <p:cNvGraphicFramePr>
            <a:graphicFrameLocks noChangeAspect="1"/>
          </p:cNvGraphicFramePr>
          <p:nvPr>
            <p:extLst>
              <p:ext uri="{D42A27DB-BD31-4B8C-83A1-F6EECF244321}">
                <p14:modId xmlns:p14="http://schemas.microsoft.com/office/powerpoint/2010/main" val="1622580707"/>
              </p:ext>
            </p:extLst>
          </p:nvPr>
        </p:nvGraphicFramePr>
        <p:xfrm>
          <a:off x="57148" y="2803525"/>
          <a:ext cx="304800" cy="320675"/>
        </p:xfrm>
        <a:graphic>
          <a:graphicData uri="http://schemas.openxmlformats.org/presentationml/2006/ole">
            <mc:AlternateContent xmlns:mc="http://schemas.openxmlformats.org/markup-compatibility/2006">
              <mc:Choice xmlns:v="urn:schemas-microsoft-com:vml" Requires="v">
                <p:oleObj spid="_x0000_s26658" name="Equation" r:id="rId5" imgW="228600" imgH="241300" progId="Equation.DSMT4">
                  <p:embed/>
                </p:oleObj>
              </mc:Choice>
              <mc:Fallback>
                <p:oleObj name="Equation" r:id="rId5" imgW="228600" imgH="2413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48" y="2803525"/>
                        <a:ext cx="304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326178335"/>
              </p:ext>
            </p:extLst>
          </p:nvPr>
        </p:nvGraphicFramePr>
        <p:xfrm>
          <a:off x="4419600" y="2819400"/>
          <a:ext cx="304800" cy="320675"/>
        </p:xfrm>
        <a:graphic>
          <a:graphicData uri="http://schemas.openxmlformats.org/presentationml/2006/ole">
            <mc:AlternateContent xmlns:mc="http://schemas.openxmlformats.org/markup-compatibility/2006">
              <mc:Choice xmlns:v="urn:schemas-microsoft-com:vml" Requires="v">
                <p:oleObj spid="_x0000_s26659" name="Equation" r:id="rId7" imgW="228600" imgH="241300" progId="Equation.DSMT4">
                  <p:embed/>
                </p:oleObj>
              </mc:Choice>
              <mc:Fallback>
                <p:oleObj name="Equation" r:id="rId7" imgW="228600" imgH="2413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2819400"/>
                        <a:ext cx="304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TextBox 22"/>
          <p:cNvSpPr txBox="1"/>
          <p:nvPr/>
        </p:nvSpPr>
        <p:spPr>
          <a:xfrm>
            <a:off x="1219200" y="5900737"/>
            <a:ext cx="5029200" cy="369332"/>
          </a:xfrm>
          <a:prstGeom prst="rect">
            <a:avLst/>
          </a:prstGeom>
          <a:noFill/>
        </p:spPr>
        <p:txBody>
          <a:bodyPr wrap="square" rtlCol="0">
            <a:spAutoFit/>
          </a:bodyPr>
          <a:lstStyle/>
          <a:p>
            <a:r>
              <a:rPr lang="en-US" dirty="0" smtClean="0"/>
              <a:t>Differential excitation, half of the structure is shown</a:t>
            </a:r>
            <a:endParaRPr lang="en-US" dirty="0"/>
          </a:p>
        </p:txBody>
      </p:sp>
      <p:pic>
        <p:nvPicPr>
          <p:cNvPr id="1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1219201"/>
            <a:ext cx="1189315"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457200" y="1143000"/>
            <a:ext cx="1524000" cy="307777"/>
          </a:xfrm>
          <a:prstGeom prst="rect">
            <a:avLst/>
          </a:prstGeom>
          <a:noFill/>
        </p:spPr>
        <p:txBody>
          <a:bodyPr wrap="square" rtlCol="0">
            <a:spAutoFit/>
          </a:bodyPr>
          <a:lstStyle/>
          <a:p>
            <a:r>
              <a:rPr lang="en-US" sz="1400" i="1" dirty="0" smtClean="0"/>
              <a:t>(animated)</a:t>
            </a:r>
            <a:endParaRPr lang="en-US" sz="1400" i="1" dirty="0"/>
          </a:p>
        </p:txBody>
      </p:sp>
      <p:sp>
        <p:nvSpPr>
          <p:cNvPr id="24"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37</a:t>
            </a:fld>
            <a:endParaRPr lang="en-US" dirty="0"/>
          </a:p>
        </p:txBody>
      </p:sp>
    </p:spTree>
    <p:extLst>
      <p:ext uri="{BB962C8B-B14F-4D97-AF65-F5344CB8AC3E}">
        <p14:creationId xmlns:p14="http://schemas.microsoft.com/office/powerpoint/2010/main" val="4953665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Yuriy\Documents\Camtasia Studio\via_xtalk_3_5G\via_xtalk_3_5G.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266950"/>
            <a:ext cx="4171950" cy="3524250"/>
          </a:xfrm>
          <a:prstGeom prst="rect">
            <a:avLst/>
          </a:prstGeom>
          <a:noFill/>
          <a:extLst>
            <a:ext uri="{909E8E84-426E-40DD-AFC4-6F175D3DCCD1}">
              <a14:hiddenFill xmlns:a14="http://schemas.microsoft.com/office/drawing/2010/main">
                <a:solidFill>
                  <a:srgbClr val="FFFFFF"/>
                </a:solidFill>
              </a14:hiddenFill>
            </a:ext>
          </a:extLst>
        </p:spPr>
      </p:pic>
      <p:pic>
        <p:nvPicPr>
          <p:cNvPr id="27651" name="Picture 3" descr="C:\Users\Yuriy\Documents\Camtasia Studio\vias_xtalk_3_30G\vias_xtalk_3_30G.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43450" y="2343150"/>
            <a:ext cx="4171950" cy="35242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Power flow density in differential </a:t>
            </a:r>
            <a:r>
              <a:rPr lang="en-US" dirty="0" err="1" smtClean="0"/>
              <a:t>vias</a:t>
            </a:r>
            <a:r>
              <a:rPr lang="en-US" dirty="0" smtClean="0"/>
              <a:t> with stitching </a:t>
            </a:r>
            <a:r>
              <a:rPr lang="en-US" dirty="0" err="1" smtClean="0"/>
              <a:t>vias</a:t>
            </a:r>
            <a:endParaRPr lang="en-US" dirty="0"/>
          </a:p>
        </p:txBody>
      </p:sp>
      <p:sp>
        <p:nvSpPr>
          <p:cNvPr id="4" name="TextBox 3"/>
          <p:cNvSpPr txBox="1"/>
          <p:nvPr/>
        </p:nvSpPr>
        <p:spPr>
          <a:xfrm>
            <a:off x="1600200" y="1981200"/>
            <a:ext cx="790575" cy="369332"/>
          </a:xfrm>
          <a:prstGeom prst="rect">
            <a:avLst/>
          </a:prstGeom>
          <a:noFill/>
        </p:spPr>
        <p:txBody>
          <a:bodyPr wrap="square" rtlCol="0">
            <a:spAutoFit/>
          </a:bodyPr>
          <a:lstStyle/>
          <a:p>
            <a:r>
              <a:rPr lang="en-US" dirty="0" smtClean="0"/>
              <a:t>5 GHz</a:t>
            </a:r>
            <a:endParaRPr lang="en-US" dirty="0"/>
          </a:p>
        </p:txBody>
      </p:sp>
      <p:sp>
        <p:nvSpPr>
          <p:cNvPr id="8" name="TextBox 7"/>
          <p:cNvSpPr txBox="1"/>
          <p:nvPr/>
        </p:nvSpPr>
        <p:spPr>
          <a:xfrm>
            <a:off x="5562600" y="1981200"/>
            <a:ext cx="1143000" cy="369332"/>
          </a:xfrm>
          <a:prstGeom prst="rect">
            <a:avLst/>
          </a:prstGeom>
          <a:noFill/>
        </p:spPr>
        <p:txBody>
          <a:bodyPr wrap="square" rtlCol="0">
            <a:spAutoFit/>
          </a:bodyPr>
          <a:lstStyle/>
          <a:p>
            <a:r>
              <a:rPr lang="en-US" dirty="0" smtClean="0"/>
              <a:t>30 GHz</a:t>
            </a:r>
            <a:endParaRPr lang="en-US" dirty="0"/>
          </a:p>
        </p:txBody>
      </p:sp>
      <p:sp>
        <p:nvSpPr>
          <p:cNvPr id="12" name="TextBox 11"/>
          <p:cNvSpPr txBox="1"/>
          <p:nvPr/>
        </p:nvSpPr>
        <p:spPr>
          <a:xfrm>
            <a:off x="7943850" y="2590800"/>
            <a:ext cx="1104900" cy="369332"/>
          </a:xfrm>
          <a:prstGeom prst="rect">
            <a:avLst/>
          </a:prstGeom>
          <a:noFill/>
        </p:spPr>
        <p:txBody>
          <a:bodyPr wrap="square" rtlCol="0">
            <a:spAutoFit/>
          </a:bodyPr>
          <a:lstStyle/>
          <a:p>
            <a:r>
              <a:rPr lang="en-US" dirty="0" smtClean="0"/>
              <a:t>no NEXT</a:t>
            </a:r>
            <a:endParaRPr lang="en-US" dirty="0"/>
          </a:p>
        </p:txBody>
      </p:sp>
      <p:cxnSp>
        <p:nvCxnSpPr>
          <p:cNvPr id="11" name="Straight Arrow Connector 10"/>
          <p:cNvCxnSpPr/>
          <p:nvPr/>
        </p:nvCxnSpPr>
        <p:spPr>
          <a:xfrm flipH="1">
            <a:off x="7696200" y="2971800"/>
            <a:ext cx="53340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7772400" y="5791201"/>
            <a:ext cx="342900" cy="1500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848600" y="5900737"/>
            <a:ext cx="1219200" cy="646331"/>
          </a:xfrm>
          <a:prstGeom prst="rect">
            <a:avLst/>
          </a:prstGeom>
          <a:noFill/>
        </p:spPr>
        <p:txBody>
          <a:bodyPr wrap="square" rtlCol="0">
            <a:spAutoFit/>
          </a:bodyPr>
          <a:lstStyle/>
          <a:p>
            <a:r>
              <a:rPr lang="en-US" dirty="0" smtClean="0"/>
              <a:t>Very small FEXT</a:t>
            </a:r>
            <a:endParaRPr lang="en-US" dirty="0"/>
          </a:p>
        </p:txBody>
      </p:sp>
      <p:graphicFrame>
        <p:nvGraphicFramePr>
          <p:cNvPr id="21" name="Object 20"/>
          <p:cNvGraphicFramePr>
            <a:graphicFrameLocks noChangeAspect="1"/>
          </p:cNvGraphicFramePr>
          <p:nvPr>
            <p:extLst>
              <p:ext uri="{D42A27DB-BD31-4B8C-83A1-F6EECF244321}">
                <p14:modId xmlns:p14="http://schemas.microsoft.com/office/powerpoint/2010/main" val="855206695"/>
              </p:ext>
            </p:extLst>
          </p:nvPr>
        </p:nvGraphicFramePr>
        <p:xfrm>
          <a:off x="57148" y="2803525"/>
          <a:ext cx="304800" cy="320675"/>
        </p:xfrm>
        <a:graphic>
          <a:graphicData uri="http://schemas.openxmlformats.org/presentationml/2006/ole">
            <mc:AlternateContent xmlns:mc="http://schemas.openxmlformats.org/markup-compatibility/2006">
              <mc:Choice xmlns:v="urn:schemas-microsoft-com:vml" Requires="v">
                <p:oleObj spid="_x0000_s27678" name="Equation" r:id="rId5" imgW="228600" imgH="241300" progId="Equation.DSMT4">
                  <p:embed/>
                </p:oleObj>
              </mc:Choice>
              <mc:Fallback>
                <p:oleObj name="Equation" r:id="rId5" imgW="228600" imgH="2413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48" y="2803525"/>
                        <a:ext cx="304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423812748"/>
              </p:ext>
            </p:extLst>
          </p:nvPr>
        </p:nvGraphicFramePr>
        <p:xfrm>
          <a:off x="4419600" y="2819400"/>
          <a:ext cx="304800" cy="320675"/>
        </p:xfrm>
        <a:graphic>
          <a:graphicData uri="http://schemas.openxmlformats.org/presentationml/2006/ole">
            <mc:AlternateContent xmlns:mc="http://schemas.openxmlformats.org/markup-compatibility/2006">
              <mc:Choice xmlns:v="urn:schemas-microsoft-com:vml" Requires="v">
                <p:oleObj spid="_x0000_s27679" name="Equation" r:id="rId7" imgW="228600" imgH="241300" progId="Equation.DSMT4">
                  <p:embed/>
                </p:oleObj>
              </mc:Choice>
              <mc:Fallback>
                <p:oleObj name="Equation" r:id="rId7" imgW="228600" imgH="2413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2819400"/>
                        <a:ext cx="304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TextBox 22"/>
          <p:cNvSpPr txBox="1"/>
          <p:nvPr/>
        </p:nvSpPr>
        <p:spPr>
          <a:xfrm>
            <a:off x="1219200" y="5900737"/>
            <a:ext cx="5029200" cy="369332"/>
          </a:xfrm>
          <a:prstGeom prst="rect">
            <a:avLst/>
          </a:prstGeom>
          <a:noFill/>
        </p:spPr>
        <p:txBody>
          <a:bodyPr wrap="square" rtlCol="0">
            <a:spAutoFit/>
          </a:bodyPr>
          <a:lstStyle/>
          <a:p>
            <a:r>
              <a:rPr lang="en-US" dirty="0" smtClean="0"/>
              <a:t>Differential excitation, half of the structure is shown</a:t>
            </a:r>
            <a:endParaRPr lang="en-US" dirty="0"/>
          </a:p>
        </p:txBody>
      </p:sp>
      <p:sp>
        <p:nvSpPr>
          <p:cNvPr id="20" name="TextBox 19"/>
          <p:cNvSpPr txBox="1"/>
          <p:nvPr/>
        </p:nvSpPr>
        <p:spPr>
          <a:xfrm>
            <a:off x="457200" y="1143000"/>
            <a:ext cx="1524000" cy="307777"/>
          </a:xfrm>
          <a:prstGeom prst="rect">
            <a:avLst/>
          </a:prstGeom>
          <a:noFill/>
        </p:spPr>
        <p:txBody>
          <a:bodyPr wrap="square" rtlCol="0">
            <a:spAutoFit/>
          </a:bodyPr>
          <a:lstStyle/>
          <a:p>
            <a:r>
              <a:rPr lang="en-US" sz="1400" i="1" dirty="0" smtClean="0"/>
              <a:t>(animated)</a:t>
            </a:r>
            <a:endParaRPr lang="en-US" sz="1400" i="1" dirty="0"/>
          </a:p>
        </p:txBody>
      </p:sp>
      <p:pic>
        <p:nvPicPr>
          <p:cNvPr id="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6040" y="1235591"/>
            <a:ext cx="1129760" cy="1085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38</a:t>
            </a:fld>
            <a:endParaRPr lang="en-US" dirty="0"/>
          </a:p>
        </p:txBody>
      </p:sp>
    </p:spTree>
    <p:extLst>
      <p:ext uri="{BB962C8B-B14F-4D97-AF65-F5344CB8AC3E}">
        <p14:creationId xmlns:p14="http://schemas.microsoft.com/office/powerpoint/2010/main" val="18974884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9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00" y="3886200"/>
            <a:ext cx="3505200" cy="2284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9"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5925" y="1420328"/>
            <a:ext cx="3457575" cy="2253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838200" y="457200"/>
            <a:ext cx="8229600" cy="967605"/>
          </a:xfrm>
        </p:spPr>
        <p:txBody>
          <a:bodyPr>
            <a:noAutofit/>
          </a:bodyPr>
          <a:lstStyle/>
          <a:p>
            <a:r>
              <a:rPr lang="en-US" sz="3600" dirty="0" smtClean="0"/>
              <a:t>Surface current density on planes and </a:t>
            </a:r>
            <a:r>
              <a:rPr lang="en-US" sz="3600" dirty="0" err="1" smtClean="0"/>
              <a:t>vias</a:t>
            </a:r>
            <a:endParaRPr lang="en-US" sz="3600" dirty="0"/>
          </a:p>
        </p:txBody>
      </p:sp>
      <p:pic>
        <p:nvPicPr>
          <p:cNvPr id="2457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610" y="1884521"/>
            <a:ext cx="4568190" cy="3525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9600" y="1424805"/>
            <a:ext cx="4648200" cy="369332"/>
          </a:xfrm>
          <a:prstGeom prst="rect">
            <a:avLst/>
          </a:prstGeom>
          <a:noFill/>
        </p:spPr>
        <p:txBody>
          <a:bodyPr wrap="square" rtlCol="0">
            <a:spAutoFit/>
          </a:bodyPr>
          <a:lstStyle/>
          <a:p>
            <a:r>
              <a:rPr lang="en-US" dirty="0" smtClean="0"/>
              <a:t>Instantaneous current density at 30 GHz, t=2ps</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51604223"/>
              </p:ext>
            </p:extLst>
          </p:nvPr>
        </p:nvGraphicFramePr>
        <p:xfrm>
          <a:off x="23815" y="2438400"/>
          <a:ext cx="685800" cy="327546"/>
        </p:xfrm>
        <a:graphic>
          <a:graphicData uri="http://schemas.openxmlformats.org/presentationml/2006/ole">
            <mc:AlternateContent xmlns:mc="http://schemas.openxmlformats.org/markup-compatibility/2006">
              <mc:Choice xmlns:v="urn:schemas-microsoft-com:vml" Requires="v">
                <p:oleObj spid="_x0000_s24625" name="Equation" r:id="rId6" imgW="533160" imgH="253800" progId="Equation.DSMT4">
                  <p:embed/>
                </p:oleObj>
              </mc:Choice>
              <mc:Fallback>
                <p:oleObj name="Equation" r:id="rId6" imgW="533160" imgH="253800" progId="Equation.DSMT4">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15" y="2438400"/>
                        <a:ext cx="685800" cy="327546"/>
                      </a:xfrm>
                      <a:prstGeom prst="rect">
                        <a:avLst/>
                      </a:prstGeom>
                      <a:noFill/>
                      <a:ln>
                        <a:noFill/>
                      </a:ln>
                    </p:spPr>
                  </p:pic>
                </p:oleObj>
              </mc:Fallback>
            </mc:AlternateContent>
          </a:graphicData>
        </a:graphic>
      </p:graphicFrame>
      <p:sp>
        <p:nvSpPr>
          <p:cNvPr id="7" name="TextBox 6"/>
          <p:cNvSpPr txBox="1"/>
          <p:nvPr/>
        </p:nvSpPr>
        <p:spPr>
          <a:xfrm>
            <a:off x="7772400" y="1261808"/>
            <a:ext cx="1219200" cy="369332"/>
          </a:xfrm>
          <a:prstGeom prst="rect">
            <a:avLst/>
          </a:prstGeom>
          <a:noFill/>
        </p:spPr>
        <p:txBody>
          <a:bodyPr wrap="square" rtlCol="0">
            <a:spAutoFit/>
          </a:bodyPr>
          <a:lstStyle/>
          <a:p>
            <a:r>
              <a:rPr lang="en-US" dirty="0" smtClean="0"/>
              <a:t>TOP</a:t>
            </a:r>
            <a:endParaRPr lang="en-US" dirty="0"/>
          </a:p>
        </p:txBody>
      </p:sp>
      <p:sp>
        <p:nvSpPr>
          <p:cNvPr id="12" name="TextBox 11"/>
          <p:cNvSpPr txBox="1"/>
          <p:nvPr/>
        </p:nvSpPr>
        <p:spPr>
          <a:xfrm>
            <a:off x="5791200" y="5715000"/>
            <a:ext cx="1123950" cy="369332"/>
          </a:xfrm>
          <a:prstGeom prst="rect">
            <a:avLst/>
          </a:prstGeom>
          <a:noFill/>
        </p:spPr>
        <p:txBody>
          <a:bodyPr wrap="square" rtlCol="0">
            <a:spAutoFit/>
          </a:bodyPr>
          <a:lstStyle/>
          <a:p>
            <a:r>
              <a:rPr lang="en-US" dirty="0" smtClean="0"/>
              <a:t>BOTTOM</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2911637890"/>
              </p:ext>
            </p:extLst>
          </p:nvPr>
        </p:nvGraphicFramePr>
        <p:xfrm>
          <a:off x="4800600" y="1806575"/>
          <a:ext cx="685800" cy="327025"/>
        </p:xfrm>
        <a:graphic>
          <a:graphicData uri="http://schemas.openxmlformats.org/presentationml/2006/ole">
            <mc:AlternateContent xmlns:mc="http://schemas.openxmlformats.org/markup-compatibility/2006">
              <mc:Choice xmlns:v="urn:schemas-microsoft-com:vml" Requires="v">
                <p:oleObj spid="_x0000_s24626" name="Equation" r:id="rId8" imgW="533169" imgH="253890" progId="Equation.DSMT4">
                  <p:embed/>
                </p:oleObj>
              </mc:Choice>
              <mc:Fallback>
                <p:oleObj name="Equation" r:id="rId8" imgW="533169" imgH="253890" progId="Equation.DSMT4">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1806575"/>
                        <a:ext cx="6858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747058760"/>
              </p:ext>
            </p:extLst>
          </p:nvPr>
        </p:nvGraphicFramePr>
        <p:xfrm>
          <a:off x="4800600" y="4449760"/>
          <a:ext cx="685800" cy="327025"/>
        </p:xfrm>
        <a:graphic>
          <a:graphicData uri="http://schemas.openxmlformats.org/presentationml/2006/ole">
            <mc:AlternateContent xmlns:mc="http://schemas.openxmlformats.org/markup-compatibility/2006">
              <mc:Choice xmlns:v="urn:schemas-microsoft-com:vml" Requires="v">
                <p:oleObj spid="_x0000_s24627" name="Equation" r:id="rId9" imgW="533169" imgH="253890" progId="Equation.DSMT4">
                  <p:embed/>
                </p:oleObj>
              </mc:Choice>
              <mc:Fallback>
                <p:oleObj name="Equation" r:id="rId9" imgW="533169" imgH="253890" progId="Equation.DSMT4">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4449760"/>
                        <a:ext cx="6858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39</a:t>
            </a:fld>
            <a:endParaRPr lang="en-US" dirty="0"/>
          </a:p>
        </p:txBody>
      </p:sp>
    </p:spTree>
    <p:extLst>
      <p:ext uri="{BB962C8B-B14F-4D97-AF65-F5344CB8AC3E}">
        <p14:creationId xmlns:p14="http://schemas.microsoft.com/office/powerpoint/2010/main" val="18935159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PCB/Packaging interconnects: </a:t>
            </a:r>
            <a:br>
              <a:rPr lang="en-US" sz="3600" dirty="0" smtClean="0"/>
            </a:br>
            <a:r>
              <a:rPr lang="en-US" sz="3600" dirty="0" smtClean="0"/>
              <a:t>multiport or black-box description</a:t>
            </a:r>
            <a:endParaRPr lang="en-US" sz="3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57400"/>
            <a:ext cx="3429000" cy="1637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6042" y="1800584"/>
            <a:ext cx="3481158" cy="231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005557"/>
            <a:ext cx="3276600" cy="2178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886200"/>
            <a:ext cx="3657600" cy="2431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Left Arrow 6"/>
          <p:cNvSpPr/>
          <p:nvPr/>
        </p:nvSpPr>
        <p:spPr>
          <a:xfrm>
            <a:off x="914400" y="3009900"/>
            <a:ext cx="228600" cy="2286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eft Arrow 11"/>
          <p:cNvSpPr/>
          <p:nvPr/>
        </p:nvSpPr>
        <p:spPr>
          <a:xfrm>
            <a:off x="3243259" y="2424111"/>
            <a:ext cx="228600" cy="2286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128711" y="2928941"/>
            <a:ext cx="762000" cy="369332"/>
          </a:xfrm>
          <a:prstGeom prst="rect">
            <a:avLst/>
          </a:prstGeom>
          <a:noFill/>
        </p:spPr>
        <p:txBody>
          <a:bodyPr wrap="square" rtlCol="0">
            <a:spAutoFit/>
          </a:bodyPr>
          <a:lstStyle/>
          <a:p>
            <a:r>
              <a:rPr lang="en-US" dirty="0" smtClean="0"/>
              <a:t>Port1</a:t>
            </a:r>
            <a:endParaRPr lang="en-US" dirty="0"/>
          </a:p>
        </p:txBody>
      </p:sp>
      <p:sp>
        <p:nvSpPr>
          <p:cNvPr id="14" name="TextBox 13"/>
          <p:cNvSpPr txBox="1"/>
          <p:nvPr/>
        </p:nvSpPr>
        <p:spPr>
          <a:xfrm>
            <a:off x="3457570" y="2352674"/>
            <a:ext cx="762000" cy="369332"/>
          </a:xfrm>
          <a:prstGeom prst="rect">
            <a:avLst/>
          </a:prstGeom>
          <a:noFill/>
        </p:spPr>
        <p:txBody>
          <a:bodyPr wrap="square" rtlCol="0">
            <a:spAutoFit/>
          </a:bodyPr>
          <a:lstStyle/>
          <a:p>
            <a:r>
              <a:rPr lang="en-US" dirty="0" smtClean="0"/>
              <a:t>Port2</a:t>
            </a:r>
            <a:endParaRPr lang="en-US" dirty="0"/>
          </a:p>
        </p:txBody>
      </p:sp>
      <p:sp>
        <p:nvSpPr>
          <p:cNvPr id="9" name="TextBox 8"/>
          <p:cNvSpPr txBox="1"/>
          <p:nvPr/>
        </p:nvSpPr>
        <p:spPr>
          <a:xfrm>
            <a:off x="5486400" y="3200400"/>
            <a:ext cx="2133600" cy="369332"/>
          </a:xfrm>
          <a:prstGeom prst="rect">
            <a:avLst/>
          </a:prstGeom>
          <a:noFill/>
        </p:spPr>
        <p:txBody>
          <a:bodyPr wrap="square" rtlCol="0">
            <a:spAutoFit/>
          </a:bodyPr>
          <a:lstStyle/>
          <a:p>
            <a:r>
              <a:rPr lang="en-US" dirty="0" smtClean="0"/>
              <a:t>S-parameters</a:t>
            </a:r>
            <a:endParaRPr lang="en-US" dirty="0"/>
          </a:p>
        </p:txBody>
      </p:sp>
      <p:sp>
        <p:nvSpPr>
          <p:cNvPr id="16" name="TextBox 15"/>
          <p:cNvSpPr txBox="1"/>
          <p:nvPr/>
        </p:nvSpPr>
        <p:spPr>
          <a:xfrm>
            <a:off x="5629273" y="5422459"/>
            <a:ext cx="2133600" cy="369332"/>
          </a:xfrm>
          <a:prstGeom prst="rect">
            <a:avLst/>
          </a:prstGeom>
          <a:noFill/>
        </p:spPr>
        <p:txBody>
          <a:bodyPr wrap="square" rtlCol="0">
            <a:spAutoFit/>
          </a:bodyPr>
          <a:lstStyle/>
          <a:p>
            <a:r>
              <a:rPr lang="en-US" dirty="0" smtClean="0"/>
              <a:t>TDR/TDT</a:t>
            </a:r>
            <a:endParaRPr lang="en-US" dirty="0"/>
          </a:p>
        </p:txBody>
      </p:sp>
      <p:sp>
        <p:nvSpPr>
          <p:cNvPr id="17" name="TextBox 16"/>
          <p:cNvSpPr txBox="1"/>
          <p:nvPr/>
        </p:nvSpPr>
        <p:spPr>
          <a:xfrm>
            <a:off x="1981200" y="5193268"/>
            <a:ext cx="2133600" cy="369332"/>
          </a:xfrm>
          <a:prstGeom prst="rect">
            <a:avLst/>
          </a:prstGeom>
          <a:noFill/>
        </p:spPr>
        <p:txBody>
          <a:bodyPr wrap="square" rtlCol="0">
            <a:spAutoFit/>
          </a:bodyPr>
          <a:lstStyle/>
          <a:p>
            <a:r>
              <a:rPr lang="en-US" dirty="0" smtClean="0"/>
              <a:t>Eye Diagram</a:t>
            </a:r>
            <a:endParaRPr lang="en-US" dirty="0"/>
          </a:p>
        </p:txBody>
      </p:sp>
      <p:sp>
        <p:nvSpPr>
          <p:cNvPr id="10" name="Right Arrow 9"/>
          <p:cNvSpPr/>
          <p:nvPr/>
        </p:nvSpPr>
        <p:spPr>
          <a:xfrm>
            <a:off x="4114800" y="2819400"/>
            <a:ext cx="481242" cy="4788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p:cNvSpPr/>
          <p:nvPr/>
        </p:nvSpPr>
        <p:spPr>
          <a:xfrm>
            <a:off x="2133600" y="3694967"/>
            <a:ext cx="457200" cy="41983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rot="1860214">
            <a:off x="3994536" y="3798391"/>
            <a:ext cx="784639" cy="39254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081085" y="1752600"/>
            <a:ext cx="3138485" cy="646331"/>
          </a:xfrm>
          <a:prstGeom prst="rect">
            <a:avLst/>
          </a:prstGeom>
          <a:noFill/>
        </p:spPr>
        <p:txBody>
          <a:bodyPr wrap="square" rtlCol="0">
            <a:spAutoFit/>
          </a:bodyPr>
          <a:lstStyle/>
          <a:p>
            <a:r>
              <a:rPr lang="en-US" b="1" dirty="0" smtClean="0"/>
              <a:t>Compute and measure Multiport Parameters</a:t>
            </a:r>
            <a:endParaRPr lang="en-US" b="1" dirty="0"/>
          </a:p>
        </p:txBody>
      </p:sp>
      <p:sp>
        <p:nvSpPr>
          <p:cNvPr id="18" name="TextBox 17"/>
          <p:cNvSpPr txBox="1"/>
          <p:nvPr/>
        </p:nvSpPr>
        <p:spPr>
          <a:xfrm>
            <a:off x="3745821" y="6248400"/>
            <a:ext cx="5181600" cy="338554"/>
          </a:xfrm>
          <a:prstGeom prst="rect">
            <a:avLst/>
          </a:prstGeom>
          <a:noFill/>
        </p:spPr>
        <p:txBody>
          <a:bodyPr wrap="square" rtlCol="0">
            <a:spAutoFit/>
          </a:bodyPr>
          <a:lstStyle/>
          <a:p>
            <a:r>
              <a:rPr lang="en-US" sz="1600" b="1" dirty="0" smtClean="0"/>
              <a:t>Let’s take closer look at how we usually model it…</a:t>
            </a:r>
            <a:endParaRPr lang="en-US" sz="1600" b="1" dirty="0"/>
          </a:p>
        </p:txBody>
      </p:sp>
      <p:sp>
        <p:nvSpPr>
          <p:cNvPr id="19"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4</a:t>
            </a:fld>
            <a:endParaRPr lang="en-US" dirty="0"/>
          </a:p>
        </p:txBody>
      </p:sp>
    </p:spTree>
    <p:extLst>
      <p:ext uri="{BB962C8B-B14F-4D97-AF65-F5344CB8AC3E}">
        <p14:creationId xmlns:p14="http://schemas.microsoft.com/office/powerpoint/2010/main" val="37296586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More visualization at </a:t>
            </a:r>
            <a:r>
              <a:rPr lang="en-US" dirty="0" smtClean="0">
                <a:hlinkClick r:id="rId2"/>
              </a:rPr>
              <a:t>www.simberian.com</a:t>
            </a:r>
            <a:r>
              <a:rPr lang="en-US" dirty="0" smtClean="0"/>
              <a:t>... </a:t>
            </a:r>
            <a:endParaRPr lang="en-US" dirty="0"/>
          </a:p>
        </p:txBody>
      </p:sp>
      <p:sp>
        <p:nvSpPr>
          <p:cNvPr id="3" name="Content Placeholder 2"/>
          <p:cNvSpPr>
            <a:spLocks noGrp="1"/>
          </p:cNvSpPr>
          <p:nvPr>
            <p:ph idx="1"/>
          </p:nvPr>
        </p:nvSpPr>
        <p:spPr>
          <a:xfrm>
            <a:off x="381000" y="1840134"/>
            <a:ext cx="8763000" cy="4286029"/>
          </a:xfrm>
        </p:spPr>
        <p:txBody>
          <a:bodyPr>
            <a:noAutofit/>
          </a:bodyPr>
          <a:lstStyle/>
          <a:p>
            <a:r>
              <a:rPr lang="en-US" sz="1400" dirty="0">
                <a:hlinkClick r:id="rId3"/>
              </a:rPr>
              <a:t>#2017_02: </a:t>
            </a:r>
            <a:r>
              <a:rPr lang="en-US" sz="1400" b="1" dirty="0">
                <a:hlinkClick r:id="rId3"/>
              </a:rPr>
              <a:t>How Interconnects Work™</a:t>
            </a:r>
            <a:r>
              <a:rPr lang="en-US" sz="1400" dirty="0">
                <a:hlinkClick r:id="rId3"/>
              </a:rPr>
              <a:t>: Microstrip over meshed reference plane in flex interconnects, 16 </a:t>
            </a:r>
            <a:r>
              <a:rPr lang="en-US" sz="1400" dirty="0" smtClean="0">
                <a:hlinkClick r:id="rId3"/>
              </a:rPr>
              <a:t>min</a:t>
            </a:r>
            <a:endParaRPr lang="en-US" sz="1400" dirty="0" smtClean="0"/>
          </a:p>
          <a:p>
            <a:r>
              <a:rPr lang="en-US" sz="1400" dirty="0" smtClean="0">
                <a:hlinkClick r:id="rId4"/>
              </a:rPr>
              <a:t>#2016_13: </a:t>
            </a:r>
            <a:r>
              <a:rPr lang="en-US" sz="1400" b="1" dirty="0" smtClean="0">
                <a:hlinkClick r:id="rId4"/>
              </a:rPr>
              <a:t>How Interconnects Work™</a:t>
            </a:r>
            <a:r>
              <a:rPr lang="en-US" sz="1400" dirty="0" smtClean="0">
                <a:hlinkClick r:id="rId4"/>
              </a:rPr>
              <a:t>: Crosstalk power flow in differential </a:t>
            </a:r>
            <a:r>
              <a:rPr lang="en-US" sz="1400" dirty="0" err="1" smtClean="0">
                <a:hlinkClick r:id="rId4"/>
              </a:rPr>
              <a:t>vias</a:t>
            </a:r>
            <a:r>
              <a:rPr lang="en-US" sz="1400" dirty="0" smtClean="0">
                <a:hlinkClick r:id="rId4"/>
              </a:rPr>
              <a:t>, 10 min</a:t>
            </a:r>
            <a:endParaRPr lang="en-US" sz="1400" dirty="0" smtClean="0"/>
          </a:p>
          <a:p>
            <a:r>
              <a:rPr lang="en-US" sz="1400" dirty="0" smtClean="0">
                <a:hlinkClick r:id="rId5"/>
              </a:rPr>
              <a:t>#</a:t>
            </a:r>
            <a:r>
              <a:rPr lang="en-US" sz="1400" dirty="0">
                <a:hlinkClick r:id="rId5"/>
              </a:rPr>
              <a:t>2016_12: </a:t>
            </a:r>
            <a:r>
              <a:rPr lang="en-US" sz="1400" b="1" dirty="0">
                <a:hlinkClick r:id="rId5"/>
              </a:rPr>
              <a:t>How Interconnects Work™</a:t>
            </a:r>
            <a:r>
              <a:rPr lang="en-US" sz="1400" dirty="0">
                <a:hlinkClick r:id="rId5"/>
              </a:rPr>
              <a:t>: Crosstalk power flow in single-ended </a:t>
            </a:r>
            <a:r>
              <a:rPr lang="en-US" sz="1400" dirty="0" err="1">
                <a:hlinkClick r:id="rId5"/>
              </a:rPr>
              <a:t>vias</a:t>
            </a:r>
            <a:r>
              <a:rPr lang="en-US" sz="1400" dirty="0">
                <a:hlinkClick r:id="rId5"/>
              </a:rPr>
              <a:t>, </a:t>
            </a:r>
            <a:r>
              <a:rPr lang="en-US" sz="1400" dirty="0" smtClean="0">
                <a:hlinkClick r:id="rId5"/>
              </a:rPr>
              <a:t>11min</a:t>
            </a:r>
            <a:endParaRPr lang="en-US" sz="1400" dirty="0"/>
          </a:p>
          <a:p>
            <a:r>
              <a:rPr lang="en-US" sz="1400" dirty="0">
                <a:hlinkClick r:id="rId6"/>
              </a:rPr>
              <a:t>#2016_11: </a:t>
            </a:r>
            <a:r>
              <a:rPr lang="en-US" sz="1400" b="1" dirty="0">
                <a:hlinkClick r:id="rId6"/>
              </a:rPr>
              <a:t>How Interconnects Work™</a:t>
            </a:r>
            <a:r>
              <a:rPr lang="en-US" sz="1400" dirty="0">
                <a:hlinkClick r:id="rId6"/>
              </a:rPr>
              <a:t>: Crosstalk power flow in microstrip lines, </a:t>
            </a:r>
            <a:r>
              <a:rPr lang="en-US" sz="1400" dirty="0" smtClean="0">
                <a:hlinkClick r:id="rId6"/>
              </a:rPr>
              <a:t>12min</a:t>
            </a:r>
            <a:endParaRPr lang="en-US" sz="1400" dirty="0"/>
          </a:p>
          <a:p>
            <a:r>
              <a:rPr lang="en-US" sz="1400" dirty="0">
                <a:hlinkClick r:id="rId7"/>
              </a:rPr>
              <a:t>#2016_10: </a:t>
            </a:r>
            <a:r>
              <a:rPr lang="en-US" sz="1400" b="1" dirty="0">
                <a:hlinkClick r:id="rId7"/>
              </a:rPr>
              <a:t>How Interconnects Work™</a:t>
            </a:r>
            <a:r>
              <a:rPr lang="en-US" sz="1400" dirty="0">
                <a:hlinkClick r:id="rId7"/>
              </a:rPr>
              <a:t>: Coaxial connector launch localization, 10 </a:t>
            </a:r>
            <a:r>
              <a:rPr lang="en-US" sz="1400" dirty="0" smtClean="0">
                <a:hlinkClick r:id="rId7"/>
              </a:rPr>
              <a:t>min</a:t>
            </a:r>
            <a:endParaRPr lang="en-US" sz="1400" dirty="0"/>
          </a:p>
          <a:p>
            <a:r>
              <a:rPr lang="en-US" sz="1400" dirty="0">
                <a:hlinkClick r:id="rId8"/>
              </a:rPr>
              <a:t>#2016_09: </a:t>
            </a:r>
            <a:r>
              <a:rPr lang="en-US" sz="1400" b="1" dirty="0">
                <a:hlinkClick r:id="rId8"/>
              </a:rPr>
              <a:t>How Interconnects Work™</a:t>
            </a:r>
            <a:r>
              <a:rPr lang="en-US" sz="1400" dirty="0">
                <a:hlinkClick r:id="rId8"/>
              </a:rPr>
              <a:t>: Power flow in coaxial connector launch, 16 </a:t>
            </a:r>
            <a:r>
              <a:rPr lang="en-US" sz="1400" dirty="0" smtClean="0">
                <a:hlinkClick r:id="rId8"/>
              </a:rPr>
              <a:t>min</a:t>
            </a:r>
            <a:endParaRPr lang="en-US" sz="1400" dirty="0"/>
          </a:p>
          <a:p>
            <a:r>
              <a:rPr lang="en-US" sz="1400" dirty="0">
                <a:hlinkClick r:id="rId9"/>
              </a:rPr>
              <a:t>#2016_08: </a:t>
            </a:r>
            <a:r>
              <a:rPr lang="en-US" sz="1400" b="1" dirty="0">
                <a:hlinkClick r:id="rId9"/>
              </a:rPr>
              <a:t>How Interconnects Work™</a:t>
            </a:r>
            <a:r>
              <a:rPr lang="en-US" sz="1400" dirty="0">
                <a:hlinkClick r:id="rId9"/>
              </a:rPr>
              <a:t>: EM fields, surface current and power flow in single-ended </a:t>
            </a:r>
            <a:r>
              <a:rPr lang="en-US" sz="1400" dirty="0" err="1">
                <a:hlinkClick r:id="rId9"/>
              </a:rPr>
              <a:t>vias</a:t>
            </a:r>
            <a:r>
              <a:rPr lang="en-US" sz="1400" dirty="0">
                <a:hlinkClick r:id="rId9"/>
              </a:rPr>
              <a:t> - with and without stubs, 15 </a:t>
            </a:r>
            <a:r>
              <a:rPr lang="en-US" sz="1400" dirty="0" smtClean="0">
                <a:hlinkClick r:id="rId9"/>
              </a:rPr>
              <a:t>min</a:t>
            </a:r>
            <a:endParaRPr lang="en-US" sz="1400" dirty="0"/>
          </a:p>
          <a:p>
            <a:r>
              <a:rPr lang="en-US" sz="1400" dirty="0">
                <a:hlinkClick r:id="rId10"/>
              </a:rPr>
              <a:t>#2016_07: </a:t>
            </a:r>
            <a:r>
              <a:rPr lang="en-US" sz="1400" b="1" dirty="0">
                <a:hlinkClick r:id="rId10"/>
              </a:rPr>
              <a:t>How Interconnects Work™</a:t>
            </a:r>
            <a:r>
              <a:rPr lang="en-US" sz="1400" dirty="0">
                <a:hlinkClick r:id="rId10"/>
              </a:rPr>
              <a:t>: Conductor roughness part 2 - modelling with Roughness Correction Coefficients, 16 </a:t>
            </a:r>
            <a:r>
              <a:rPr lang="en-US" sz="1400" dirty="0" smtClean="0">
                <a:hlinkClick r:id="rId10"/>
              </a:rPr>
              <a:t>min</a:t>
            </a:r>
            <a:endParaRPr lang="en-US" sz="1400" dirty="0"/>
          </a:p>
          <a:p>
            <a:r>
              <a:rPr lang="en-US" sz="1400" dirty="0">
                <a:hlinkClick r:id="rId11"/>
              </a:rPr>
              <a:t>#2016_06: </a:t>
            </a:r>
            <a:r>
              <a:rPr lang="en-US" sz="1400" b="1" dirty="0">
                <a:hlinkClick r:id="rId11"/>
              </a:rPr>
              <a:t>How Interconnects Work™</a:t>
            </a:r>
            <a:r>
              <a:rPr lang="en-US" sz="1400" dirty="0">
                <a:hlinkClick r:id="rId11"/>
              </a:rPr>
              <a:t>: EM fields and power flow in differential </a:t>
            </a:r>
            <a:r>
              <a:rPr lang="en-US" sz="1400" dirty="0" err="1">
                <a:hlinkClick r:id="rId11"/>
              </a:rPr>
              <a:t>vias</a:t>
            </a:r>
            <a:r>
              <a:rPr lang="en-US" sz="1400" dirty="0">
                <a:hlinkClick r:id="rId11"/>
              </a:rPr>
              <a:t>, 16 </a:t>
            </a:r>
            <a:r>
              <a:rPr lang="en-US" sz="1400" dirty="0" smtClean="0">
                <a:hlinkClick r:id="rId11"/>
              </a:rPr>
              <a:t>min</a:t>
            </a:r>
            <a:endParaRPr lang="en-US" sz="1400" dirty="0"/>
          </a:p>
          <a:p>
            <a:r>
              <a:rPr lang="en-US" sz="1400" dirty="0">
                <a:hlinkClick r:id="rId12"/>
              </a:rPr>
              <a:t>#2016_05: </a:t>
            </a:r>
            <a:r>
              <a:rPr lang="en-US" sz="1400" b="1" dirty="0">
                <a:hlinkClick r:id="rId12"/>
              </a:rPr>
              <a:t>How Interconnects Work™</a:t>
            </a:r>
            <a:r>
              <a:rPr lang="en-US" sz="1400" dirty="0">
                <a:hlinkClick r:id="rId12"/>
              </a:rPr>
              <a:t>: Currents and power flow in differential </a:t>
            </a:r>
            <a:r>
              <a:rPr lang="en-US" sz="1400" dirty="0" err="1">
                <a:hlinkClick r:id="rId12"/>
              </a:rPr>
              <a:t>vias</a:t>
            </a:r>
            <a:r>
              <a:rPr lang="en-US" sz="1400" dirty="0">
                <a:hlinkClick r:id="rId12"/>
              </a:rPr>
              <a:t>, 10 </a:t>
            </a:r>
            <a:r>
              <a:rPr lang="en-US" sz="1400" dirty="0" smtClean="0">
                <a:hlinkClick r:id="rId12"/>
              </a:rPr>
              <a:t>min</a:t>
            </a:r>
            <a:endParaRPr lang="en-US" sz="1400" dirty="0"/>
          </a:p>
          <a:p>
            <a:r>
              <a:rPr lang="en-US" sz="1400" dirty="0">
                <a:hlinkClick r:id="rId13"/>
              </a:rPr>
              <a:t>#2016_04: </a:t>
            </a:r>
            <a:r>
              <a:rPr lang="en-US" sz="1400" b="1" dirty="0">
                <a:hlinkClick r:id="rId13"/>
              </a:rPr>
              <a:t>How Interconnects Work™</a:t>
            </a:r>
            <a:r>
              <a:rPr lang="en-US" sz="1400" dirty="0">
                <a:hlinkClick r:id="rId13"/>
              </a:rPr>
              <a:t>: Conductor roughness modeling with Effective Roughness Dielectric, 10 </a:t>
            </a:r>
            <a:r>
              <a:rPr lang="en-US" sz="1400" dirty="0" smtClean="0">
                <a:hlinkClick r:id="rId13"/>
              </a:rPr>
              <a:t>min</a:t>
            </a:r>
            <a:endParaRPr lang="en-US" sz="1400" dirty="0"/>
          </a:p>
          <a:p>
            <a:r>
              <a:rPr lang="en-US" sz="1400" dirty="0">
                <a:hlinkClick r:id="rId14"/>
              </a:rPr>
              <a:t>#2016_03: </a:t>
            </a:r>
            <a:r>
              <a:rPr lang="en-US" sz="1400" b="1" dirty="0">
                <a:hlinkClick r:id="rId14"/>
              </a:rPr>
              <a:t>How Interconnects Work™</a:t>
            </a:r>
            <a:r>
              <a:rPr lang="en-US" sz="1400" dirty="0">
                <a:hlinkClick r:id="rId14"/>
              </a:rPr>
              <a:t>: EM field, current and power flow in strip line, 10 </a:t>
            </a:r>
            <a:r>
              <a:rPr lang="en-US" sz="1400" dirty="0" smtClean="0">
                <a:hlinkClick r:id="rId14"/>
              </a:rPr>
              <a:t>min</a:t>
            </a:r>
            <a:endParaRPr lang="en-US" sz="1400" dirty="0"/>
          </a:p>
          <a:p>
            <a:r>
              <a:rPr lang="en-US" sz="1400" dirty="0">
                <a:hlinkClick r:id="rId15"/>
              </a:rPr>
              <a:t>#2016_02: </a:t>
            </a:r>
            <a:r>
              <a:rPr lang="en-US" sz="1400" b="1" dirty="0">
                <a:hlinkClick r:id="rId15"/>
              </a:rPr>
              <a:t>How Interconnects Work™</a:t>
            </a:r>
            <a:r>
              <a:rPr lang="en-US" sz="1400" dirty="0">
                <a:hlinkClick r:id="rId15"/>
              </a:rPr>
              <a:t>: Skin-effect in microstrip line - current density, 10 </a:t>
            </a:r>
            <a:r>
              <a:rPr lang="en-US" sz="1400" dirty="0" smtClean="0">
                <a:hlinkClick r:id="rId15"/>
              </a:rPr>
              <a:t>min</a:t>
            </a:r>
            <a:endParaRPr lang="en-US" sz="1400" dirty="0"/>
          </a:p>
          <a:p>
            <a:r>
              <a:rPr lang="en-US" sz="1400" dirty="0">
                <a:hlinkClick r:id="rId16"/>
              </a:rPr>
              <a:t>#2016_01: </a:t>
            </a:r>
            <a:r>
              <a:rPr lang="en-US" sz="1400" b="1" dirty="0">
                <a:hlinkClick r:id="rId16"/>
              </a:rPr>
              <a:t>How Interconnects Work™</a:t>
            </a:r>
            <a:r>
              <a:rPr lang="en-US" sz="1400" dirty="0">
                <a:hlinkClick r:id="rId16"/>
              </a:rPr>
              <a:t>: Skin-effect in microstrip line - EM fields and current density, 17 </a:t>
            </a:r>
            <a:r>
              <a:rPr lang="en-US" sz="1400" dirty="0" smtClean="0">
                <a:hlinkClick r:id="rId16"/>
              </a:rPr>
              <a:t>min</a:t>
            </a:r>
            <a:endParaRPr lang="en-US" sz="1400" dirty="0"/>
          </a:p>
          <a:p>
            <a:endParaRPr lang="en-US" sz="1400" dirty="0"/>
          </a:p>
        </p:txBody>
      </p:sp>
      <p:sp>
        <p:nvSpPr>
          <p:cNvPr id="4"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40</a:t>
            </a:fld>
            <a:endParaRPr lang="en-US" dirty="0"/>
          </a:p>
        </p:txBody>
      </p:sp>
    </p:spTree>
    <p:extLst>
      <p:ext uri="{BB962C8B-B14F-4D97-AF65-F5344CB8AC3E}">
        <p14:creationId xmlns:p14="http://schemas.microsoft.com/office/powerpoint/2010/main" val="8771118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762000" y="1733771"/>
            <a:ext cx="8229600" cy="4286029"/>
          </a:xfrm>
        </p:spPr>
        <p:txBody>
          <a:bodyPr>
            <a:normAutofit/>
          </a:bodyPr>
          <a:lstStyle/>
          <a:p>
            <a:r>
              <a:rPr lang="en-US" sz="2800" dirty="0" smtClean="0"/>
              <a:t>Usefulness of visualization</a:t>
            </a:r>
          </a:p>
          <a:p>
            <a:pPr lvl="1"/>
            <a:r>
              <a:rPr lang="en-US" sz="2400" dirty="0" smtClean="0"/>
              <a:t>Better understand or electromagnetics</a:t>
            </a:r>
          </a:p>
          <a:p>
            <a:pPr lvl="1"/>
            <a:r>
              <a:rPr lang="en-US" sz="2400" dirty="0" smtClean="0"/>
              <a:t>Better understanding of “How interconnects work”</a:t>
            </a:r>
          </a:p>
          <a:p>
            <a:pPr lvl="1"/>
            <a:r>
              <a:rPr lang="en-US" sz="2400" dirty="0" smtClean="0"/>
              <a:t>Troubleshooting problem setup and software</a:t>
            </a:r>
          </a:p>
          <a:p>
            <a:r>
              <a:rPr lang="en-US" sz="2800" dirty="0"/>
              <a:t>Simbeor electromagnetic signal integrity software (Simbeor THz version 2017.02) </a:t>
            </a:r>
            <a:r>
              <a:rPr lang="en-US" sz="2800" dirty="0" smtClean="0"/>
              <a:t>is used for all computations and visualization plots</a:t>
            </a:r>
          </a:p>
        </p:txBody>
      </p:sp>
      <p:sp>
        <p:nvSpPr>
          <p:cNvPr id="4" name="TextBox 3"/>
          <p:cNvSpPr txBox="1"/>
          <p:nvPr/>
        </p:nvSpPr>
        <p:spPr>
          <a:xfrm>
            <a:off x="533400" y="5562600"/>
            <a:ext cx="8458200" cy="307777"/>
          </a:xfrm>
          <a:prstGeom prst="rect">
            <a:avLst/>
          </a:prstGeom>
          <a:noFill/>
        </p:spPr>
        <p:txBody>
          <a:bodyPr wrap="square" rtlCol="0">
            <a:spAutoFit/>
          </a:bodyPr>
          <a:lstStyle/>
          <a:p>
            <a:r>
              <a:rPr lang="en-US" sz="1400" dirty="0" smtClean="0"/>
              <a:t>See more at </a:t>
            </a:r>
            <a:r>
              <a:rPr lang="en-US" sz="1400" dirty="0"/>
              <a:t>a</a:t>
            </a:r>
            <a:r>
              <a:rPr lang="en-US" sz="1400" dirty="0" smtClean="0"/>
              <a:t>pp </a:t>
            </a:r>
            <a:r>
              <a:rPr lang="en-US" sz="1400" dirty="0"/>
              <a:t>notes </a:t>
            </a:r>
            <a:r>
              <a:rPr lang="en-US" sz="1400" dirty="0" smtClean="0"/>
              <a:t>and demo-videos of “How Interconnects Work</a:t>
            </a:r>
            <a:r>
              <a:rPr lang="en-US" sz="1400" dirty="0"/>
              <a:t>” at </a:t>
            </a:r>
            <a:r>
              <a:rPr lang="en-US" sz="1400" dirty="0">
                <a:hlinkClick r:id="rId2"/>
              </a:rPr>
              <a:t>http://</a:t>
            </a:r>
            <a:r>
              <a:rPr lang="en-US" sz="1400" dirty="0" smtClean="0">
                <a:hlinkClick r:id="rId2"/>
              </a:rPr>
              <a:t>www.simberian.com</a:t>
            </a:r>
            <a:r>
              <a:rPr lang="en-US" sz="1400" dirty="0" smtClean="0"/>
              <a:t> </a:t>
            </a:r>
            <a:endParaRPr lang="en-US" sz="1400" dirty="0"/>
          </a:p>
        </p:txBody>
      </p:sp>
      <p:sp>
        <p:nvSpPr>
          <p:cNvPr id="5"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41</a:t>
            </a:fld>
            <a:endParaRPr lang="en-US" dirty="0"/>
          </a:p>
        </p:txBody>
      </p:sp>
    </p:spTree>
    <p:extLst>
      <p:ext uri="{BB962C8B-B14F-4D97-AF65-F5344CB8AC3E}">
        <p14:creationId xmlns:p14="http://schemas.microsoft.com/office/powerpoint/2010/main" val="27320245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6610350" cy="2964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838200" y="533400"/>
            <a:ext cx="8229600" cy="967605"/>
          </a:xfrm>
        </p:spPr>
        <p:txBody>
          <a:bodyPr/>
          <a:lstStyle/>
          <a:p>
            <a:r>
              <a:rPr lang="en-US" dirty="0" smtClean="0"/>
              <a:t>Analysis – more “black boxes”</a:t>
            </a:r>
            <a:endParaRPr lang="en-US" dirty="0"/>
          </a:p>
        </p:txBody>
      </p:sp>
      <p:sp>
        <p:nvSpPr>
          <p:cNvPr id="4" name="TextBox 3"/>
          <p:cNvSpPr txBox="1"/>
          <p:nvPr/>
        </p:nvSpPr>
        <p:spPr>
          <a:xfrm>
            <a:off x="304799" y="6015335"/>
            <a:ext cx="5943601" cy="430887"/>
          </a:xfrm>
          <a:prstGeom prst="rect">
            <a:avLst/>
          </a:prstGeom>
          <a:noFill/>
        </p:spPr>
        <p:txBody>
          <a:bodyPr wrap="square" rtlCol="0">
            <a:spAutoFit/>
          </a:bodyPr>
          <a:lstStyle/>
          <a:p>
            <a:r>
              <a:rPr lang="en-US" sz="1100" dirty="0" smtClean="0"/>
              <a:t>See more </a:t>
            </a:r>
            <a:r>
              <a:rPr lang="en-US" sz="1100" dirty="0"/>
              <a:t>at </a:t>
            </a:r>
            <a:r>
              <a:rPr lang="en-US" sz="1100" dirty="0" smtClean="0"/>
              <a:t>Y</a:t>
            </a:r>
            <a:r>
              <a:rPr lang="en-US" sz="1100" dirty="0"/>
              <a:t>. Shlepnev, </a:t>
            </a:r>
            <a:r>
              <a:rPr lang="en-US" sz="1100" dirty="0" smtClean="0"/>
              <a:t>“</a:t>
            </a:r>
            <a:r>
              <a:rPr lang="en-US" sz="1100" dirty="0" err="1" smtClean="0"/>
              <a:t>Decompositional</a:t>
            </a:r>
            <a:r>
              <a:rPr lang="en-US" sz="1100" dirty="0" smtClean="0"/>
              <a:t> </a:t>
            </a:r>
            <a:r>
              <a:rPr lang="en-US" sz="1100" dirty="0"/>
              <a:t>Electromagnetic Analysis of Digital </a:t>
            </a:r>
            <a:r>
              <a:rPr lang="en-US" sz="1100" dirty="0" smtClean="0"/>
              <a:t>Interconnects”, </a:t>
            </a:r>
            <a:r>
              <a:rPr lang="en-US" sz="1100" dirty="0"/>
              <a:t>IEEE </a:t>
            </a:r>
            <a:r>
              <a:rPr lang="en-US" sz="1100" dirty="0" smtClean="0"/>
              <a:t>Int. </a:t>
            </a:r>
            <a:r>
              <a:rPr lang="en-US" sz="1100" dirty="0" err="1" smtClean="0"/>
              <a:t>Symp</a:t>
            </a:r>
            <a:r>
              <a:rPr lang="en-US" sz="1100" dirty="0" smtClean="0"/>
              <a:t>. </a:t>
            </a:r>
            <a:r>
              <a:rPr lang="en-US" sz="1100" dirty="0"/>
              <a:t>on Electromagnetic Compatibility (EMC2013), Denver, CO, 2013, p.563-568.</a:t>
            </a:r>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5333"/>
          <a:stretch/>
        </p:blipFill>
        <p:spPr bwMode="auto">
          <a:xfrm>
            <a:off x="1285881" y="2180657"/>
            <a:ext cx="7305675" cy="25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p:nvPr/>
        </p:nvCxnSpPr>
        <p:spPr>
          <a:xfrm flipH="1" flipV="1">
            <a:off x="5410200" y="3124201"/>
            <a:ext cx="457200" cy="5633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4659932"/>
            <a:ext cx="2743200" cy="978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a:xfrm flipH="1" flipV="1">
            <a:off x="3962400" y="2835977"/>
            <a:ext cx="228600" cy="13550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124200" y="4257675"/>
            <a:ext cx="2362200" cy="646331"/>
          </a:xfrm>
          <a:prstGeom prst="rect">
            <a:avLst/>
          </a:prstGeom>
          <a:noFill/>
        </p:spPr>
        <p:txBody>
          <a:bodyPr wrap="square" rtlCol="0">
            <a:spAutoFit/>
          </a:bodyPr>
          <a:lstStyle/>
          <a:p>
            <a:r>
              <a:rPr lang="en-US" dirty="0" smtClean="0"/>
              <a:t>Transmission line segments (multiports)</a:t>
            </a:r>
            <a:endParaRPr lang="en-US" dirty="0"/>
          </a:p>
        </p:txBody>
      </p:sp>
      <p:sp>
        <p:nvSpPr>
          <p:cNvPr id="20" name="Right Arrow 19"/>
          <p:cNvSpPr/>
          <p:nvPr/>
        </p:nvSpPr>
        <p:spPr>
          <a:xfrm rot="1860214">
            <a:off x="1035649" y="2171817"/>
            <a:ext cx="784639" cy="39254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866896" y="2178755"/>
            <a:ext cx="5410200" cy="369332"/>
          </a:xfrm>
          <a:prstGeom prst="rect">
            <a:avLst/>
          </a:prstGeom>
          <a:noFill/>
        </p:spPr>
        <p:txBody>
          <a:bodyPr wrap="square" rtlCol="0">
            <a:spAutoFit/>
          </a:bodyPr>
          <a:lstStyle/>
          <a:p>
            <a:r>
              <a:rPr lang="en-US" dirty="0" smtClean="0"/>
              <a:t>Multiport Circuit (connection of multiports)</a:t>
            </a:r>
            <a:endParaRPr lang="en-US" dirty="0"/>
          </a:p>
        </p:txBody>
      </p:sp>
      <p:sp>
        <p:nvSpPr>
          <p:cNvPr id="3" name="TextBox 2"/>
          <p:cNvSpPr txBox="1"/>
          <p:nvPr/>
        </p:nvSpPr>
        <p:spPr>
          <a:xfrm>
            <a:off x="5181601" y="5726668"/>
            <a:ext cx="3886200" cy="369332"/>
          </a:xfrm>
          <a:prstGeom prst="rect">
            <a:avLst/>
          </a:prstGeom>
          <a:noFill/>
        </p:spPr>
        <p:txBody>
          <a:bodyPr wrap="square" rtlCol="0">
            <a:spAutoFit/>
          </a:bodyPr>
          <a:lstStyle/>
          <a:p>
            <a:r>
              <a:rPr lang="en-US" b="1" dirty="0" smtClean="0"/>
              <a:t>What is inside of those “black boxes”?</a:t>
            </a:r>
            <a:endParaRPr lang="en-US" b="1" dirty="0"/>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3937000"/>
            <a:ext cx="2667000" cy="177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5281612" y="3581400"/>
            <a:ext cx="2362200" cy="646331"/>
          </a:xfrm>
          <a:prstGeom prst="rect">
            <a:avLst/>
          </a:prstGeom>
          <a:noFill/>
        </p:spPr>
        <p:txBody>
          <a:bodyPr wrap="square" rtlCol="0">
            <a:spAutoFit/>
          </a:bodyPr>
          <a:lstStyle/>
          <a:p>
            <a:r>
              <a:rPr lang="en-US" dirty="0" smtClean="0"/>
              <a:t>Discontinuities (multiports)</a:t>
            </a:r>
            <a:endParaRPr lang="en-US" dirty="0"/>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1" y="3113809"/>
            <a:ext cx="1524000" cy="1305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4648200"/>
            <a:ext cx="1533096" cy="1329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7620000" y="3578423"/>
            <a:ext cx="1295401" cy="307777"/>
          </a:xfrm>
          <a:prstGeom prst="rect">
            <a:avLst/>
          </a:prstGeom>
          <a:noFill/>
        </p:spPr>
        <p:txBody>
          <a:bodyPr wrap="square" rtlCol="0">
            <a:spAutoFit/>
          </a:bodyPr>
          <a:lstStyle/>
          <a:p>
            <a:r>
              <a:rPr lang="en-US" sz="1400" dirty="0" smtClean="0"/>
              <a:t>S-parameters</a:t>
            </a:r>
            <a:endParaRPr lang="en-US" sz="1400" dirty="0"/>
          </a:p>
        </p:txBody>
      </p:sp>
      <p:sp>
        <p:nvSpPr>
          <p:cNvPr id="19" name="TextBox 18"/>
          <p:cNvSpPr txBox="1"/>
          <p:nvPr/>
        </p:nvSpPr>
        <p:spPr>
          <a:xfrm>
            <a:off x="1143000" y="4995477"/>
            <a:ext cx="1295401" cy="307777"/>
          </a:xfrm>
          <a:prstGeom prst="rect">
            <a:avLst/>
          </a:prstGeom>
          <a:noFill/>
        </p:spPr>
        <p:txBody>
          <a:bodyPr wrap="square" rtlCol="0">
            <a:spAutoFit/>
          </a:bodyPr>
          <a:lstStyle/>
          <a:p>
            <a:r>
              <a:rPr lang="en-US" sz="1400" dirty="0" smtClean="0"/>
              <a:t>Modal &amp; RLGC</a:t>
            </a:r>
            <a:endParaRPr lang="en-US" sz="1400" dirty="0"/>
          </a:p>
        </p:txBody>
      </p:sp>
      <p:sp>
        <p:nvSpPr>
          <p:cNvPr id="21"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5</a:t>
            </a:fld>
            <a:endParaRPr lang="en-US" dirty="0"/>
          </a:p>
        </p:txBody>
      </p:sp>
    </p:spTree>
    <p:extLst>
      <p:ext uri="{BB962C8B-B14F-4D97-AF65-F5344CB8AC3E}">
        <p14:creationId xmlns:p14="http://schemas.microsoft.com/office/powerpoint/2010/main" val="14215564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56395"/>
            <a:ext cx="8229600" cy="967605"/>
          </a:xfrm>
        </p:spPr>
        <p:txBody>
          <a:bodyPr/>
          <a:lstStyle/>
          <a:p>
            <a:r>
              <a:rPr lang="en-US" dirty="0" smtClean="0"/>
              <a:t>“Black box” contains fields</a:t>
            </a:r>
            <a:endParaRPr lang="en-US" dirty="0"/>
          </a:p>
        </p:txBody>
      </p:sp>
      <p:sp>
        <p:nvSpPr>
          <p:cNvPr id="4" name="Rectangle 3"/>
          <p:cNvSpPr/>
          <p:nvPr/>
        </p:nvSpPr>
        <p:spPr>
          <a:xfrm>
            <a:off x="3886200" y="1447800"/>
            <a:ext cx="914400" cy="533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2" descr="C:\Repository\difvia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443163"/>
            <a:ext cx="5531005" cy="24384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33400" y="4851737"/>
            <a:ext cx="8153400" cy="369332"/>
          </a:xfrm>
          <a:prstGeom prst="rect">
            <a:avLst/>
          </a:prstGeom>
          <a:noFill/>
        </p:spPr>
        <p:txBody>
          <a:bodyPr wrap="square" rtlCol="0">
            <a:spAutoFit/>
          </a:bodyPr>
          <a:lstStyle/>
          <a:p>
            <a:r>
              <a:rPr lang="en-US" b="1" dirty="0" smtClean="0">
                <a:solidFill>
                  <a:srgbClr val="FF0000"/>
                </a:solidFill>
              </a:rPr>
              <a:t>Looking at the S-parameters/TDR/TDT/eye we see just the tip of an ICEBERG!</a:t>
            </a:r>
            <a:endParaRPr lang="en-US" b="1" dirty="0">
              <a:solidFill>
                <a:srgbClr val="FF0000"/>
              </a:solidFill>
            </a:endParaRPr>
          </a:p>
        </p:txBody>
      </p:sp>
      <p:cxnSp>
        <p:nvCxnSpPr>
          <p:cNvPr id="18" name="Straight Connector 17"/>
          <p:cNvCxnSpPr/>
          <p:nvPr/>
        </p:nvCxnSpPr>
        <p:spPr>
          <a:xfrm flipH="1">
            <a:off x="3657600" y="1600200"/>
            <a:ext cx="457200" cy="0"/>
          </a:xfrm>
          <a:prstGeom prst="line">
            <a:avLst/>
          </a:prstGeom>
          <a:ln w="50800">
            <a:solidFill>
              <a:schemeClr val="tx1"/>
            </a:solidFill>
            <a:tailEnd type="ova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3657600" y="1828800"/>
            <a:ext cx="457200" cy="0"/>
          </a:xfrm>
          <a:prstGeom prst="line">
            <a:avLst/>
          </a:prstGeom>
          <a:ln w="50800">
            <a:solidFill>
              <a:schemeClr val="tx1"/>
            </a:solidFill>
            <a:tailEnd type="ova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572000" y="1609724"/>
            <a:ext cx="457200" cy="4762"/>
          </a:xfrm>
          <a:prstGeom prst="line">
            <a:avLst/>
          </a:prstGeom>
          <a:ln w="50800">
            <a:solidFill>
              <a:schemeClr val="tx1"/>
            </a:solidFill>
            <a:tailEnd type="ova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572000" y="1828800"/>
            <a:ext cx="457200" cy="4762"/>
          </a:xfrm>
          <a:prstGeom prst="line">
            <a:avLst/>
          </a:prstGeom>
          <a:ln w="50800">
            <a:solidFill>
              <a:schemeClr val="tx1"/>
            </a:solidFill>
            <a:tailEnd type="oval"/>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533400" y="5144869"/>
            <a:ext cx="8382000" cy="646331"/>
          </a:xfrm>
          <a:prstGeom prst="rect">
            <a:avLst/>
          </a:prstGeom>
          <a:noFill/>
        </p:spPr>
        <p:txBody>
          <a:bodyPr wrap="square" rtlCol="0">
            <a:spAutoFit/>
          </a:bodyPr>
          <a:lstStyle/>
          <a:p>
            <a:r>
              <a:rPr lang="en-US" dirty="0" smtClean="0"/>
              <a:t>What we do not usually see contains a lot of information that is almost never “measured”, but is critical to revealing “How interconnects work”</a:t>
            </a:r>
            <a:endParaRPr lang="en-US" dirty="0"/>
          </a:p>
        </p:txBody>
      </p:sp>
      <p:sp>
        <p:nvSpPr>
          <p:cNvPr id="33" name="TextBox 32"/>
          <p:cNvSpPr txBox="1"/>
          <p:nvPr/>
        </p:nvSpPr>
        <p:spPr>
          <a:xfrm>
            <a:off x="762000" y="5791200"/>
            <a:ext cx="7162800" cy="369332"/>
          </a:xfrm>
          <a:prstGeom prst="rect">
            <a:avLst/>
          </a:prstGeom>
          <a:noFill/>
        </p:spPr>
        <p:txBody>
          <a:bodyPr wrap="square" rtlCol="0">
            <a:spAutoFit/>
          </a:bodyPr>
          <a:lstStyle/>
          <a:p>
            <a:r>
              <a:rPr lang="en-US" i="1" dirty="0" smtClean="0"/>
              <a:t>Electric and magnetic fields, current densities, power flow density…</a:t>
            </a:r>
            <a:endParaRPr lang="en-US" i="1" dirty="0"/>
          </a:p>
        </p:txBody>
      </p:sp>
      <p:sp>
        <p:nvSpPr>
          <p:cNvPr id="34" name="Isosceles Triangle 33"/>
          <p:cNvSpPr/>
          <p:nvPr/>
        </p:nvSpPr>
        <p:spPr>
          <a:xfrm>
            <a:off x="1676400" y="2057400"/>
            <a:ext cx="5410200" cy="3810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052889" y="1452563"/>
            <a:ext cx="595311" cy="523220"/>
          </a:xfrm>
          <a:prstGeom prst="rect">
            <a:avLst/>
          </a:prstGeom>
          <a:noFill/>
        </p:spPr>
        <p:txBody>
          <a:bodyPr wrap="square" rtlCol="0">
            <a:spAutoFit/>
          </a:bodyPr>
          <a:lstStyle/>
          <a:p>
            <a:r>
              <a:rPr lang="en-US" sz="2800" dirty="0" smtClean="0">
                <a:solidFill>
                  <a:schemeClr val="bg1"/>
                </a:solidFill>
              </a:rPr>
              <a:t>[</a:t>
            </a:r>
            <a:r>
              <a:rPr lang="en-US" sz="2800" i="1" dirty="0" smtClean="0">
                <a:solidFill>
                  <a:schemeClr val="bg1"/>
                </a:solidFill>
              </a:rPr>
              <a:t>S</a:t>
            </a:r>
            <a:r>
              <a:rPr lang="en-US" sz="2800" dirty="0" smtClean="0">
                <a:solidFill>
                  <a:schemeClr val="bg1"/>
                </a:solidFill>
              </a:rPr>
              <a:t>]</a:t>
            </a:r>
            <a:endParaRPr lang="en-US" sz="2800" dirty="0">
              <a:solidFill>
                <a:schemeClr val="bg1"/>
              </a:solidFill>
            </a:endParaRPr>
          </a:p>
        </p:txBody>
      </p:sp>
      <p:sp>
        <p:nvSpPr>
          <p:cNvPr id="14"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6</a:t>
            </a:fld>
            <a:endParaRPr lang="en-US" dirty="0"/>
          </a:p>
        </p:txBody>
      </p:sp>
    </p:spTree>
    <p:extLst>
      <p:ext uri="{BB962C8B-B14F-4D97-AF65-F5344CB8AC3E}">
        <p14:creationId xmlns:p14="http://schemas.microsoft.com/office/powerpoint/2010/main" val="29797247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Fields are described by Maxwell’s equations </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24692166"/>
              </p:ext>
            </p:extLst>
          </p:nvPr>
        </p:nvGraphicFramePr>
        <p:xfrm>
          <a:off x="457200" y="3200400"/>
          <a:ext cx="2318976" cy="432828"/>
        </p:xfrm>
        <a:graphic>
          <a:graphicData uri="http://schemas.openxmlformats.org/presentationml/2006/ole">
            <mc:AlternateContent xmlns:mc="http://schemas.openxmlformats.org/markup-compatibility/2006">
              <mc:Choice xmlns:v="urn:schemas-microsoft-com:vml" Requires="v">
                <p:oleObj spid="_x0000_s1770" name="Equation" r:id="rId3" imgW="2108160" imgH="393480" progId="Equation.DSMT4">
                  <p:embed/>
                </p:oleObj>
              </mc:Choice>
              <mc:Fallback>
                <p:oleObj name="Equation" r:id="rId3" imgW="2108160" imgH="393480" progId="Equation.DSMT4">
                  <p:embed/>
                  <p:pic>
                    <p:nvPicPr>
                      <p:cNvPr id="0" name=""/>
                      <p:cNvPicPr>
                        <a:picLocks noChangeAspect="1" noChangeArrowheads="1"/>
                      </p:cNvPicPr>
                      <p:nvPr/>
                    </p:nvPicPr>
                    <p:blipFill>
                      <a:blip r:embed="rId4"/>
                      <a:srcRect/>
                      <a:stretch>
                        <a:fillRect/>
                      </a:stretch>
                    </p:blipFill>
                    <p:spPr bwMode="auto">
                      <a:xfrm>
                        <a:off x="457200" y="3200400"/>
                        <a:ext cx="2318976" cy="43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597645137"/>
              </p:ext>
            </p:extLst>
          </p:nvPr>
        </p:nvGraphicFramePr>
        <p:xfrm>
          <a:off x="522767" y="1992313"/>
          <a:ext cx="1592316" cy="307296"/>
        </p:xfrm>
        <a:graphic>
          <a:graphicData uri="http://schemas.openxmlformats.org/presentationml/2006/ole">
            <mc:AlternateContent xmlns:mc="http://schemas.openxmlformats.org/markup-compatibility/2006">
              <mc:Choice xmlns:v="urn:schemas-microsoft-com:vml" Requires="v">
                <p:oleObj spid="_x0000_s1771" name="Equation" r:id="rId5" imgW="1447560" imgH="279360" progId="Equation.DSMT4">
                  <p:embed/>
                </p:oleObj>
              </mc:Choice>
              <mc:Fallback>
                <p:oleObj name="Equation" r:id="rId5" imgW="1447560" imgH="279360" progId="Equation.DSMT4">
                  <p:embed/>
                  <p:pic>
                    <p:nvPicPr>
                      <p:cNvPr id="0" name=""/>
                      <p:cNvPicPr>
                        <a:picLocks noChangeAspect="1" noChangeArrowheads="1"/>
                      </p:cNvPicPr>
                      <p:nvPr/>
                    </p:nvPicPr>
                    <p:blipFill>
                      <a:blip r:embed="rId6"/>
                      <a:srcRect/>
                      <a:stretch>
                        <a:fillRect/>
                      </a:stretch>
                    </p:blipFill>
                    <p:spPr bwMode="auto">
                      <a:xfrm>
                        <a:off x="522767" y="1992313"/>
                        <a:ext cx="1592316" cy="307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920879960"/>
              </p:ext>
            </p:extLst>
          </p:nvPr>
        </p:nvGraphicFramePr>
        <p:xfrm>
          <a:off x="522767" y="2347913"/>
          <a:ext cx="866052" cy="307296"/>
        </p:xfrm>
        <a:graphic>
          <a:graphicData uri="http://schemas.openxmlformats.org/presentationml/2006/ole">
            <mc:AlternateContent xmlns:mc="http://schemas.openxmlformats.org/markup-compatibility/2006">
              <mc:Choice xmlns:v="urn:schemas-microsoft-com:vml" Requires="v">
                <p:oleObj spid="_x0000_s1772" name="Equation" r:id="rId7" imgW="787320" imgH="279360" progId="Equation.DSMT4">
                  <p:embed/>
                </p:oleObj>
              </mc:Choice>
              <mc:Fallback>
                <p:oleObj name="Equation" r:id="rId7" imgW="787320" imgH="279360" progId="Equation.DSMT4">
                  <p:embed/>
                  <p:pic>
                    <p:nvPicPr>
                      <p:cNvPr id="0" name=""/>
                      <p:cNvPicPr>
                        <a:picLocks noChangeAspect="1" noChangeArrowheads="1"/>
                      </p:cNvPicPr>
                      <p:nvPr/>
                    </p:nvPicPr>
                    <p:blipFill>
                      <a:blip r:embed="rId8"/>
                      <a:srcRect/>
                      <a:stretch>
                        <a:fillRect/>
                      </a:stretch>
                    </p:blipFill>
                    <p:spPr bwMode="auto">
                      <a:xfrm>
                        <a:off x="522767" y="2347913"/>
                        <a:ext cx="866052" cy="307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110426041"/>
              </p:ext>
            </p:extLst>
          </p:nvPr>
        </p:nvGraphicFramePr>
        <p:xfrm>
          <a:off x="457200" y="3660835"/>
          <a:ext cx="1564596" cy="432828"/>
        </p:xfrm>
        <a:graphic>
          <a:graphicData uri="http://schemas.openxmlformats.org/presentationml/2006/ole">
            <mc:AlternateContent xmlns:mc="http://schemas.openxmlformats.org/markup-compatibility/2006">
              <mc:Choice xmlns:v="urn:schemas-microsoft-com:vml" Requires="v">
                <p:oleObj spid="_x0000_s1773" name="Equation" r:id="rId9" imgW="1422360" imgH="393480" progId="Equation.DSMT4">
                  <p:embed/>
                </p:oleObj>
              </mc:Choice>
              <mc:Fallback>
                <p:oleObj name="Equation" r:id="rId9" imgW="1422360" imgH="393480" progId="Equation.DSMT4">
                  <p:embed/>
                  <p:pic>
                    <p:nvPicPr>
                      <p:cNvPr id="0" name=""/>
                      <p:cNvPicPr>
                        <a:picLocks noChangeAspect="1" noChangeArrowheads="1"/>
                      </p:cNvPicPr>
                      <p:nvPr/>
                    </p:nvPicPr>
                    <p:blipFill>
                      <a:blip r:embed="rId10"/>
                      <a:srcRect/>
                      <a:stretch>
                        <a:fillRect/>
                      </a:stretch>
                    </p:blipFill>
                    <p:spPr bwMode="auto">
                      <a:xfrm>
                        <a:off x="457200" y="3660835"/>
                        <a:ext cx="1564596" cy="432828"/>
                      </a:xfrm>
                      <a:prstGeom prst="rect">
                        <a:avLst/>
                      </a:prstGeom>
                      <a:noFill/>
                      <a:ln>
                        <a:noFill/>
                      </a:ln>
                      <a:extLst/>
                    </p:spPr>
                  </p:pic>
                </p:oleObj>
              </mc:Fallback>
            </mc:AlternateContent>
          </a:graphicData>
        </a:graphic>
      </p:graphicFrame>
      <p:sp>
        <p:nvSpPr>
          <p:cNvPr id="9" name="TextBox 8"/>
          <p:cNvSpPr txBox="1">
            <a:spLocks noChangeArrowheads="1"/>
          </p:cNvSpPr>
          <p:nvPr/>
        </p:nvSpPr>
        <p:spPr bwMode="auto">
          <a:xfrm>
            <a:off x="2214885" y="2081215"/>
            <a:ext cx="12141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600" dirty="0"/>
              <a:t>Gauss’s laws</a:t>
            </a:r>
          </a:p>
        </p:txBody>
      </p:sp>
      <p:sp>
        <p:nvSpPr>
          <p:cNvPr id="10" name="Right Brace 9"/>
          <p:cNvSpPr/>
          <p:nvPr/>
        </p:nvSpPr>
        <p:spPr>
          <a:xfrm>
            <a:off x="2133600" y="1914525"/>
            <a:ext cx="76200" cy="674687"/>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 name="TextBox 11"/>
          <p:cNvSpPr txBox="1">
            <a:spLocks noChangeArrowheads="1"/>
          </p:cNvSpPr>
          <p:nvPr/>
        </p:nvSpPr>
        <p:spPr bwMode="auto">
          <a:xfrm>
            <a:off x="2810212" y="3228978"/>
            <a:ext cx="1304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600" dirty="0"/>
              <a:t>Ampere’s law</a:t>
            </a:r>
          </a:p>
        </p:txBody>
      </p:sp>
      <p:sp>
        <p:nvSpPr>
          <p:cNvPr id="12" name="TextBox 12"/>
          <p:cNvSpPr txBox="1">
            <a:spLocks noChangeArrowheads="1"/>
          </p:cNvSpPr>
          <p:nvPr/>
        </p:nvSpPr>
        <p:spPr bwMode="auto">
          <a:xfrm>
            <a:off x="2057400" y="3700046"/>
            <a:ext cx="3352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600" dirty="0"/>
              <a:t>Faraday’s </a:t>
            </a:r>
            <a:r>
              <a:rPr lang="en-US" altLang="en-US" sz="1600" dirty="0" smtClean="0"/>
              <a:t>law (Kirchhoff’s voltage law)</a:t>
            </a:r>
            <a:endParaRPr lang="en-US" altLang="en-US" sz="1600" dirty="0"/>
          </a:p>
        </p:txBody>
      </p:sp>
      <p:graphicFrame>
        <p:nvGraphicFramePr>
          <p:cNvPr id="13" name="Object 13"/>
          <p:cNvGraphicFramePr>
            <a:graphicFrameLocks noChangeAspect="1"/>
          </p:cNvGraphicFramePr>
          <p:nvPr>
            <p:extLst>
              <p:ext uri="{D42A27DB-BD31-4B8C-83A1-F6EECF244321}">
                <p14:modId xmlns:p14="http://schemas.microsoft.com/office/powerpoint/2010/main" val="2967537125"/>
              </p:ext>
            </p:extLst>
          </p:nvPr>
        </p:nvGraphicFramePr>
        <p:xfrm>
          <a:off x="5403867" y="2021304"/>
          <a:ext cx="249238" cy="298450"/>
        </p:xfrm>
        <a:graphic>
          <a:graphicData uri="http://schemas.openxmlformats.org/presentationml/2006/ole">
            <mc:AlternateContent xmlns:mc="http://schemas.openxmlformats.org/markup-compatibility/2006">
              <mc:Choice xmlns:v="urn:schemas-microsoft-com:vml" Requires="v">
                <p:oleObj spid="_x0000_s1774" name="Equation" r:id="rId11" imgW="190500" imgH="228600" progId="Equation.DSMT4">
                  <p:embed/>
                </p:oleObj>
              </mc:Choice>
              <mc:Fallback>
                <p:oleObj name="Equation" r:id="rId11" imgW="190500" imgH="2286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03867" y="2021304"/>
                        <a:ext cx="24923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Box 14"/>
          <p:cNvSpPr txBox="1">
            <a:spLocks noChangeArrowheads="1"/>
          </p:cNvSpPr>
          <p:nvPr/>
        </p:nvSpPr>
        <p:spPr bwMode="auto">
          <a:xfrm>
            <a:off x="5645167" y="1981200"/>
            <a:ext cx="21993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600" dirty="0"/>
              <a:t>- Electric </a:t>
            </a:r>
            <a:r>
              <a:rPr lang="en-US" altLang="en-US" sz="1600" dirty="0" smtClean="0"/>
              <a:t>Intensity </a:t>
            </a:r>
            <a:r>
              <a:rPr lang="en-US" altLang="en-US" sz="1600" dirty="0"/>
              <a:t>(V/m)</a:t>
            </a:r>
          </a:p>
        </p:txBody>
      </p:sp>
      <p:graphicFrame>
        <p:nvGraphicFramePr>
          <p:cNvPr id="15" name="Object 15"/>
          <p:cNvGraphicFramePr>
            <a:graphicFrameLocks noChangeAspect="1"/>
          </p:cNvGraphicFramePr>
          <p:nvPr>
            <p:extLst>
              <p:ext uri="{D42A27DB-BD31-4B8C-83A1-F6EECF244321}">
                <p14:modId xmlns:p14="http://schemas.microsoft.com/office/powerpoint/2010/main" val="1270802221"/>
              </p:ext>
            </p:extLst>
          </p:nvPr>
        </p:nvGraphicFramePr>
        <p:xfrm>
          <a:off x="5410200" y="2286000"/>
          <a:ext cx="282575" cy="298450"/>
        </p:xfrm>
        <a:graphic>
          <a:graphicData uri="http://schemas.openxmlformats.org/presentationml/2006/ole">
            <mc:AlternateContent xmlns:mc="http://schemas.openxmlformats.org/markup-compatibility/2006">
              <mc:Choice xmlns:v="urn:schemas-microsoft-com:vml" Requires="v">
                <p:oleObj spid="_x0000_s1775" name="Equation" r:id="rId13" imgW="215806" imgH="228501" progId="Equation.DSMT4">
                  <p:embed/>
                </p:oleObj>
              </mc:Choice>
              <mc:Fallback>
                <p:oleObj name="Equation" r:id="rId13" imgW="215806" imgH="228501"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10200" y="2286000"/>
                        <a:ext cx="28257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TextBox 16"/>
          <p:cNvSpPr txBox="1">
            <a:spLocks noChangeArrowheads="1"/>
          </p:cNvSpPr>
          <p:nvPr/>
        </p:nvSpPr>
        <p:spPr bwMode="auto">
          <a:xfrm>
            <a:off x="5695967" y="2243554"/>
            <a:ext cx="23803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600" dirty="0"/>
              <a:t>- Magnetic </a:t>
            </a:r>
            <a:r>
              <a:rPr lang="en-US" altLang="en-US" sz="1600" dirty="0" smtClean="0"/>
              <a:t>Intensity </a:t>
            </a:r>
            <a:r>
              <a:rPr lang="en-US" altLang="en-US" sz="1600" dirty="0"/>
              <a:t>(A/m)</a:t>
            </a:r>
          </a:p>
        </p:txBody>
      </p:sp>
      <p:graphicFrame>
        <p:nvGraphicFramePr>
          <p:cNvPr id="17" name="Object 17"/>
          <p:cNvGraphicFramePr>
            <a:graphicFrameLocks noChangeAspect="1"/>
          </p:cNvGraphicFramePr>
          <p:nvPr>
            <p:extLst>
              <p:ext uri="{D42A27DB-BD31-4B8C-83A1-F6EECF244321}">
                <p14:modId xmlns:p14="http://schemas.microsoft.com/office/powerpoint/2010/main" val="576720349"/>
              </p:ext>
            </p:extLst>
          </p:nvPr>
        </p:nvGraphicFramePr>
        <p:xfrm>
          <a:off x="5410200" y="2556292"/>
          <a:ext cx="249238" cy="298450"/>
        </p:xfrm>
        <a:graphic>
          <a:graphicData uri="http://schemas.openxmlformats.org/presentationml/2006/ole">
            <mc:AlternateContent xmlns:mc="http://schemas.openxmlformats.org/markup-compatibility/2006">
              <mc:Choice xmlns:v="urn:schemas-microsoft-com:vml" Requires="v">
                <p:oleObj spid="_x0000_s1776" name="Equation" r:id="rId15" imgW="190500" imgH="228600" progId="Equation.DSMT4">
                  <p:embed/>
                </p:oleObj>
              </mc:Choice>
              <mc:Fallback>
                <p:oleObj name="Equation" r:id="rId15" imgW="190500" imgH="22860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10200" y="2556292"/>
                        <a:ext cx="24923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 name="TextBox 18"/>
          <p:cNvSpPr txBox="1">
            <a:spLocks noChangeArrowheads="1"/>
          </p:cNvSpPr>
          <p:nvPr/>
        </p:nvSpPr>
        <p:spPr bwMode="auto">
          <a:xfrm>
            <a:off x="5673742" y="2497556"/>
            <a:ext cx="26597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600"/>
              <a:t>- Electric Flux (Coulomb/m^2)</a:t>
            </a:r>
          </a:p>
        </p:txBody>
      </p:sp>
      <p:graphicFrame>
        <p:nvGraphicFramePr>
          <p:cNvPr id="19" name="Object 19"/>
          <p:cNvGraphicFramePr>
            <a:graphicFrameLocks noChangeAspect="1"/>
          </p:cNvGraphicFramePr>
          <p:nvPr>
            <p:extLst>
              <p:ext uri="{D42A27DB-BD31-4B8C-83A1-F6EECF244321}">
                <p14:modId xmlns:p14="http://schemas.microsoft.com/office/powerpoint/2010/main" val="1689966703"/>
              </p:ext>
            </p:extLst>
          </p:nvPr>
        </p:nvGraphicFramePr>
        <p:xfrm>
          <a:off x="5430855" y="2835692"/>
          <a:ext cx="233362" cy="298450"/>
        </p:xfrm>
        <a:graphic>
          <a:graphicData uri="http://schemas.openxmlformats.org/presentationml/2006/ole">
            <mc:AlternateContent xmlns:mc="http://schemas.openxmlformats.org/markup-compatibility/2006">
              <mc:Choice xmlns:v="urn:schemas-microsoft-com:vml" Requires="v">
                <p:oleObj spid="_x0000_s1777" name="Equation" r:id="rId17" imgW="177646" imgH="228402" progId="Equation.DSMT4">
                  <p:embed/>
                </p:oleObj>
              </mc:Choice>
              <mc:Fallback>
                <p:oleObj name="Equation" r:id="rId17" imgW="177646" imgH="228402"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30855" y="2835692"/>
                        <a:ext cx="233362"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extBox 20"/>
          <p:cNvSpPr txBox="1">
            <a:spLocks noChangeArrowheads="1"/>
          </p:cNvSpPr>
          <p:nvPr/>
        </p:nvSpPr>
        <p:spPr bwMode="auto">
          <a:xfrm>
            <a:off x="5657867" y="2773779"/>
            <a:ext cx="33189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600" dirty="0"/>
              <a:t>- Magnetic Flux (Tesla or Weber/m^2)</a:t>
            </a:r>
          </a:p>
        </p:txBody>
      </p:sp>
      <p:graphicFrame>
        <p:nvGraphicFramePr>
          <p:cNvPr id="21" name="Object 21"/>
          <p:cNvGraphicFramePr>
            <a:graphicFrameLocks noChangeAspect="1"/>
          </p:cNvGraphicFramePr>
          <p:nvPr>
            <p:extLst>
              <p:ext uri="{D42A27DB-BD31-4B8C-83A1-F6EECF244321}">
                <p14:modId xmlns:p14="http://schemas.microsoft.com/office/powerpoint/2010/main" val="3704513571"/>
              </p:ext>
            </p:extLst>
          </p:nvPr>
        </p:nvGraphicFramePr>
        <p:xfrm>
          <a:off x="5413392" y="3076993"/>
          <a:ext cx="449263" cy="314325"/>
        </p:xfrm>
        <a:graphic>
          <a:graphicData uri="http://schemas.openxmlformats.org/presentationml/2006/ole">
            <mc:AlternateContent xmlns:mc="http://schemas.openxmlformats.org/markup-compatibility/2006">
              <mc:Choice xmlns:v="urn:schemas-microsoft-com:vml" Requires="v">
                <p:oleObj spid="_x0000_s1778" name="Equation" r:id="rId19" imgW="342751" imgH="241195" progId="Equation.DSMT4">
                  <p:embed/>
                </p:oleObj>
              </mc:Choice>
              <mc:Fallback>
                <p:oleObj name="Equation" r:id="rId19" imgW="342751" imgH="241195"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413392" y="3076993"/>
                        <a:ext cx="4492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TextBox 22"/>
          <p:cNvSpPr txBox="1">
            <a:spLocks noChangeArrowheads="1"/>
          </p:cNvSpPr>
          <p:nvPr/>
        </p:nvSpPr>
        <p:spPr bwMode="auto">
          <a:xfrm>
            <a:off x="5657867" y="3048000"/>
            <a:ext cx="3333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600" dirty="0"/>
              <a:t>- Free </a:t>
            </a:r>
            <a:r>
              <a:rPr lang="en-US" altLang="en-US" sz="1600" dirty="0" smtClean="0"/>
              <a:t>Charge Density </a:t>
            </a:r>
            <a:r>
              <a:rPr lang="en-US" altLang="en-US" sz="1600" dirty="0"/>
              <a:t>(Coulomb/m^3)</a:t>
            </a:r>
          </a:p>
        </p:txBody>
      </p:sp>
      <p:graphicFrame>
        <p:nvGraphicFramePr>
          <p:cNvPr id="23" name="Object 23"/>
          <p:cNvGraphicFramePr>
            <a:graphicFrameLocks noChangeAspect="1"/>
          </p:cNvGraphicFramePr>
          <p:nvPr>
            <p:extLst>
              <p:ext uri="{D42A27DB-BD31-4B8C-83A1-F6EECF244321}">
                <p14:modId xmlns:p14="http://schemas.microsoft.com/office/powerpoint/2010/main" val="4142283708"/>
              </p:ext>
            </p:extLst>
          </p:nvPr>
        </p:nvGraphicFramePr>
        <p:xfrm>
          <a:off x="5421330" y="3378617"/>
          <a:ext cx="431800" cy="330200"/>
        </p:xfrm>
        <a:graphic>
          <a:graphicData uri="http://schemas.openxmlformats.org/presentationml/2006/ole">
            <mc:AlternateContent xmlns:mc="http://schemas.openxmlformats.org/markup-compatibility/2006">
              <mc:Choice xmlns:v="urn:schemas-microsoft-com:vml" Requires="v">
                <p:oleObj spid="_x0000_s1779" name="Equation" r:id="rId21" imgW="330057" imgH="253890" progId="Equation.DSMT4">
                  <p:embed/>
                </p:oleObj>
              </mc:Choice>
              <mc:Fallback>
                <p:oleObj name="Equation" r:id="rId21" imgW="330057" imgH="25389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21330" y="3378617"/>
                        <a:ext cx="4318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TextBox 24"/>
          <p:cNvSpPr txBox="1">
            <a:spLocks noChangeArrowheads="1"/>
          </p:cNvSpPr>
          <p:nvPr/>
        </p:nvSpPr>
        <p:spPr bwMode="auto">
          <a:xfrm>
            <a:off x="5657867" y="3330992"/>
            <a:ext cx="27549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600" dirty="0"/>
              <a:t>- Free </a:t>
            </a:r>
            <a:r>
              <a:rPr lang="en-US" altLang="en-US" sz="1600" dirty="0" smtClean="0"/>
              <a:t>Current Density </a:t>
            </a:r>
            <a:r>
              <a:rPr lang="en-US" altLang="en-US" sz="1600" dirty="0"/>
              <a:t>(A/m^2)</a:t>
            </a:r>
          </a:p>
        </p:txBody>
      </p:sp>
      <p:graphicFrame>
        <p:nvGraphicFramePr>
          <p:cNvPr id="25" name="Object 25"/>
          <p:cNvGraphicFramePr>
            <a:graphicFrameLocks noChangeAspect="1"/>
          </p:cNvGraphicFramePr>
          <p:nvPr>
            <p:extLst>
              <p:ext uri="{D42A27DB-BD31-4B8C-83A1-F6EECF244321}">
                <p14:modId xmlns:p14="http://schemas.microsoft.com/office/powerpoint/2010/main" val="3316940628"/>
              </p:ext>
            </p:extLst>
          </p:nvPr>
        </p:nvGraphicFramePr>
        <p:xfrm>
          <a:off x="458786" y="4187825"/>
          <a:ext cx="879728" cy="265315"/>
        </p:xfrm>
        <a:graphic>
          <a:graphicData uri="http://schemas.openxmlformats.org/presentationml/2006/ole">
            <mc:AlternateContent xmlns:mc="http://schemas.openxmlformats.org/markup-compatibility/2006">
              <mc:Choice xmlns:v="urn:schemas-microsoft-com:vml" Requires="v">
                <p:oleObj spid="_x0000_s1780" name="Equation" r:id="rId23" imgW="799753" imgH="241195" progId="Equation.DSMT4">
                  <p:embed/>
                </p:oleObj>
              </mc:Choice>
              <mc:Fallback>
                <p:oleObj name="Equation" r:id="rId23" imgW="799753" imgH="241195"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58786" y="4187825"/>
                        <a:ext cx="879728" cy="26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6"/>
          <p:cNvGraphicFramePr>
            <a:graphicFrameLocks noChangeAspect="1"/>
          </p:cNvGraphicFramePr>
          <p:nvPr>
            <p:extLst>
              <p:ext uri="{D42A27DB-BD31-4B8C-83A1-F6EECF244321}">
                <p14:modId xmlns:p14="http://schemas.microsoft.com/office/powerpoint/2010/main" val="2100693792"/>
              </p:ext>
            </p:extLst>
          </p:nvPr>
        </p:nvGraphicFramePr>
        <p:xfrm>
          <a:off x="457200" y="4568825"/>
          <a:ext cx="1131079" cy="279279"/>
        </p:xfrm>
        <a:graphic>
          <a:graphicData uri="http://schemas.openxmlformats.org/presentationml/2006/ole">
            <mc:AlternateContent xmlns:mc="http://schemas.openxmlformats.org/markup-compatibility/2006">
              <mc:Choice xmlns:v="urn:schemas-microsoft-com:vml" Requires="v">
                <p:oleObj spid="_x0000_s1781" name="Equation" r:id="rId25" imgW="1028254" imgH="253890" progId="Equation.DSMT4">
                  <p:embed/>
                </p:oleObj>
              </mc:Choice>
              <mc:Fallback>
                <p:oleObj name="Equation" r:id="rId25" imgW="1028254" imgH="25389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57200" y="4568825"/>
                        <a:ext cx="1131079" cy="27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8"/>
          <p:cNvGraphicFramePr>
            <a:graphicFrameLocks noChangeAspect="1"/>
          </p:cNvGraphicFramePr>
          <p:nvPr>
            <p:extLst>
              <p:ext uri="{D42A27DB-BD31-4B8C-83A1-F6EECF244321}">
                <p14:modId xmlns:p14="http://schemas.microsoft.com/office/powerpoint/2010/main" val="2876400675"/>
              </p:ext>
            </p:extLst>
          </p:nvPr>
        </p:nvGraphicFramePr>
        <p:xfrm>
          <a:off x="5472130" y="4179055"/>
          <a:ext cx="200025" cy="247650"/>
        </p:xfrm>
        <a:graphic>
          <a:graphicData uri="http://schemas.openxmlformats.org/presentationml/2006/ole">
            <mc:AlternateContent xmlns:mc="http://schemas.openxmlformats.org/markup-compatibility/2006">
              <mc:Choice xmlns:v="urn:schemas-microsoft-com:vml" Requires="v">
                <p:oleObj spid="_x0000_s1782" name="Equation" r:id="rId27" imgW="152334" imgH="190417" progId="Equation.DSMT4">
                  <p:embed/>
                </p:oleObj>
              </mc:Choice>
              <mc:Fallback>
                <p:oleObj name="Equation" r:id="rId27" imgW="152334" imgH="190417" progId="Equation.DSMT4">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472130" y="4179055"/>
                        <a:ext cx="2000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TextBox 29"/>
          <p:cNvSpPr txBox="1">
            <a:spLocks noChangeArrowheads="1"/>
          </p:cNvSpPr>
          <p:nvPr/>
        </p:nvSpPr>
        <p:spPr bwMode="auto">
          <a:xfrm>
            <a:off x="5688030" y="4123492"/>
            <a:ext cx="26454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600" dirty="0"/>
              <a:t>- Polarization (Coulomb/m^2)</a:t>
            </a:r>
          </a:p>
        </p:txBody>
      </p:sp>
      <p:graphicFrame>
        <p:nvGraphicFramePr>
          <p:cNvPr id="29" name="Object 30"/>
          <p:cNvGraphicFramePr>
            <a:graphicFrameLocks noChangeAspect="1"/>
          </p:cNvGraphicFramePr>
          <p:nvPr>
            <p:extLst>
              <p:ext uri="{D42A27DB-BD31-4B8C-83A1-F6EECF244321}">
                <p14:modId xmlns:p14="http://schemas.microsoft.com/office/powerpoint/2010/main" val="9479298"/>
              </p:ext>
            </p:extLst>
          </p:nvPr>
        </p:nvGraphicFramePr>
        <p:xfrm>
          <a:off x="5459430" y="4441409"/>
          <a:ext cx="266700" cy="247650"/>
        </p:xfrm>
        <a:graphic>
          <a:graphicData uri="http://schemas.openxmlformats.org/presentationml/2006/ole">
            <mc:AlternateContent xmlns:mc="http://schemas.openxmlformats.org/markup-compatibility/2006">
              <mc:Choice xmlns:v="urn:schemas-microsoft-com:vml" Requires="v">
                <p:oleObj spid="_x0000_s1783" name="Equation" r:id="rId29" imgW="203112" imgH="190417" progId="Equation.DSMT4">
                  <p:embed/>
                </p:oleObj>
              </mc:Choice>
              <mc:Fallback>
                <p:oleObj name="Equation" r:id="rId29" imgW="203112" imgH="190417" progId="Equation.DSMT4">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459430" y="4441409"/>
                        <a:ext cx="2667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 name="TextBox 31"/>
          <p:cNvSpPr txBox="1">
            <a:spLocks noChangeArrowheads="1"/>
          </p:cNvSpPr>
          <p:nvPr/>
        </p:nvSpPr>
        <p:spPr bwMode="auto">
          <a:xfrm>
            <a:off x="5708667" y="4385846"/>
            <a:ext cx="20249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600" dirty="0"/>
              <a:t>- Magnetization (A/m)</a:t>
            </a:r>
          </a:p>
        </p:txBody>
      </p:sp>
      <p:sp>
        <p:nvSpPr>
          <p:cNvPr id="31" name="Right Brace 30"/>
          <p:cNvSpPr/>
          <p:nvPr/>
        </p:nvSpPr>
        <p:spPr>
          <a:xfrm>
            <a:off x="1544082" y="4207877"/>
            <a:ext cx="101600" cy="1052512"/>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2" name="TextBox 33"/>
          <p:cNvSpPr txBox="1">
            <a:spLocks noChangeArrowheads="1"/>
          </p:cNvSpPr>
          <p:nvPr/>
        </p:nvSpPr>
        <p:spPr bwMode="auto">
          <a:xfrm>
            <a:off x="1724913" y="4526386"/>
            <a:ext cx="16809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600" dirty="0"/>
              <a:t>Fields in materials</a:t>
            </a:r>
          </a:p>
        </p:txBody>
      </p:sp>
      <p:graphicFrame>
        <p:nvGraphicFramePr>
          <p:cNvPr id="34" name="Object 33"/>
          <p:cNvGraphicFramePr>
            <a:graphicFrameLocks noChangeAspect="1"/>
          </p:cNvGraphicFramePr>
          <p:nvPr>
            <p:extLst>
              <p:ext uri="{D42A27DB-BD31-4B8C-83A1-F6EECF244321}">
                <p14:modId xmlns:p14="http://schemas.microsoft.com/office/powerpoint/2010/main" val="2662827968"/>
              </p:ext>
            </p:extLst>
          </p:nvPr>
        </p:nvGraphicFramePr>
        <p:xfrm>
          <a:off x="477837" y="4970352"/>
          <a:ext cx="740089" cy="279279"/>
        </p:xfrm>
        <a:graphic>
          <a:graphicData uri="http://schemas.openxmlformats.org/presentationml/2006/ole">
            <mc:AlternateContent xmlns:mc="http://schemas.openxmlformats.org/markup-compatibility/2006">
              <mc:Choice xmlns:v="urn:schemas-microsoft-com:vml" Requires="v">
                <p:oleObj spid="_x0000_s1784" name="Equation" r:id="rId31" imgW="672808" imgH="253890" progId="Equation.DSMT4">
                  <p:embed/>
                </p:oleObj>
              </mc:Choice>
              <mc:Fallback>
                <p:oleObj name="Equation" r:id="rId31" imgW="672808" imgH="253890" progId="Equation.DSMT4">
                  <p:embed/>
                  <p:pic>
                    <p:nvPicPr>
                      <p:cNvPr id="0" name="Object 23"/>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77837" y="4970352"/>
                        <a:ext cx="740089" cy="27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 name="TextBox 32"/>
          <p:cNvSpPr txBox="1"/>
          <p:nvPr/>
        </p:nvSpPr>
        <p:spPr>
          <a:xfrm>
            <a:off x="1745139" y="4953000"/>
            <a:ext cx="6027261" cy="369332"/>
          </a:xfrm>
          <a:prstGeom prst="rect">
            <a:avLst/>
          </a:prstGeom>
          <a:noFill/>
        </p:spPr>
        <p:txBody>
          <a:bodyPr wrap="square" rtlCol="0">
            <a:spAutoFit/>
          </a:bodyPr>
          <a:lstStyle/>
          <a:p>
            <a:r>
              <a:rPr lang="en-US" dirty="0" smtClean="0"/>
              <a:t>Plus material equations and boundary conditions….</a:t>
            </a:r>
            <a:endParaRPr lang="en-US" dirty="0"/>
          </a:p>
        </p:txBody>
      </p:sp>
      <p:sp>
        <p:nvSpPr>
          <p:cNvPr id="37" name="TextBox 36"/>
          <p:cNvSpPr txBox="1"/>
          <p:nvPr/>
        </p:nvSpPr>
        <p:spPr>
          <a:xfrm>
            <a:off x="1066800" y="5562600"/>
            <a:ext cx="7848600" cy="646331"/>
          </a:xfrm>
          <a:prstGeom prst="rect">
            <a:avLst/>
          </a:prstGeom>
          <a:noFill/>
        </p:spPr>
        <p:txBody>
          <a:bodyPr wrap="square" rtlCol="0">
            <a:spAutoFit/>
          </a:bodyPr>
          <a:lstStyle/>
          <a:p>
            <a:r>
              <a:rPr lang="en-US" dirty="0" smtClean="0"/>
              <a:t>Very complicated to say the least </a:t>
            </a:r>
            <a:r>
              <a:rPr lang="en-US" dirty="0" smtClean="0">
                <a:sym typeface="Wingdings" panose="05000000000000000000" pitchFamily="2" charset="2"/>
              </a:rPr>
              <a:t></a:t>
            </a:r>
          </a:p>
          <a:p>
            <a:r>
              <a:rPr lang="en-US" b="1" dirty="0" smtClean="0">
                <a:sym typeface="Wingdings" panose="05000000000000000000" pitchFamily="2" charset="2"/>
              </a:rPr>
              <a:t>Visual Computational Electromagnetics </a:t>
            </a:r>
            <a:r>
              <a:rPr lang="en-US" dirty="0" smtClean="0">
                <a:sym typeface="Wingdings" panose="05000000000000000000" pitchFamily="2" charset="2"/>
              </a:rPr>
              <a:t>may be helpful tool to understand…</a:t>
            </a:r>
            <a:endParaRPr lang="en-US" dirty="0"/>
          </a:p>
        </p:txBody>
      </p:sp>
      <p:sp>
        <p:nvSpPr>
          <p:cNvPr id="35"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7</a:t>
            </a:fld>
            <a:endParaRPr lang="en-US" dirty="0"/>
          </a:p>
        </p:txBody>
      </p:sp>
      <p:cxnSp>
        <p:nvCxnSpPr>
          <p:cNvPr id="4" name="Straight Arrow Connector 3"/>
          <p:cNvCxnSpPr/>
          <p:nvPr/>
        </p:nvCxnSpPr>
        <p:spPr>
          <a:xfrm>
            <a:off x="1752600" y="2286000"/>
            <a:ext cx="246302" cy="548189"/>
          </a:xfrm>
          <a:prstGeom prst="straightConnector1">
            <a:avLst/>
          </a:prstGeom>
          <a:ln w="9525">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1549085" y="2816225"/>
            <a:ext cx="449817" cy="360365"/>
          </a:xfrm>
          <a:prstGeom prst="straightConnector1">
            <a:avLst/>
          </a:prstGeom>
          <a:ln w="9525">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9" name="Object 38"/>
          <p:cNvGraphicFramePr>
            <a:graphicFrameLocks noChangeAspect="1"/>
          </p:cNvGraphicFramePr>
          <p:nvPr>
            <p:extLst>
              <p:ext uri="{D42A27DB-BD31-4B8C-83A1-F6EECF244321}">
                <p14:modId xmlns:p14="http://schemas.microsoft.com/office/powerpoint/2010/main" val="2858261998"/>
              </p:ext>
            </p:extLst>
          </p:nvPr>
        </p:nvGraphicFramePr>
        <p:xfrm>
          <a:off x="2037002" y="2691372"/>
          <a:ext cx="2053260" cy="432828"/>
        </p:xfrm>
        <a:graphic>
          <a:graphicData uri="http://schemas.openxmlformats.org/presentationml/2006/ole">
            <mc:AlternateContent xmlns:mc="http://schemas.openxmlformats.org/markup-compatibility/2006">
              <mc:Choice xmlns:v="urn:schemas-microsoft-com:vml" Requires="v">
                <p:oleObj spid="_x0000_s1785" name="Equation" r:id="rId33" imgW="1866600" imgH="393480" progId="Equation.DSMT4">
                  <p:embed/>
                </p:oleObj>
              </mc:Choice>
              <mc:Fallback>
                <p:oleObj name="Equation" r:id="rId33" imgW="1866600" imgH="393480" progId="Equation.DSMT4">
                  <p:embed/>
                  <p:pic>
                    <p:nvPicPr>
                      <p:cNvPr id="0" name="Object 5"/>
                      <p:cNvPicPr>
                        <a:picLocks noChangeAspect="1" noChangeArrowheads="1"/>
                      </p:cNvPicPr>
                      <p:nvPr/>
                    </p:nvPicPr>
                    <p:blipFill>
                      <a:blip r:embed="rId34"/>
                      <a:srcRect/>
                      <a:stretch>
                        <a:fillRect/>
                      </a:stretch>
                    </p:blipFill>
                    <p:spPr bwMode="auto">
                      <a:xfrm>
                        <a:off x="2037002" y="2691372"/>
                        <a:ext cx="2053260" cy="43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0" name="TextBox 39"/>
          <p:cNvSpPr txBox="1">
            <a:spLocks noChangeArrowheads="1"/>
          </p:cNvSpPr>
          <p:nvPr/>
        </p:nvSpPr>
        <p:spPr bwMode="auto">
          <a:xfrm>
            <a:off x="2133600" y="2473527"/>
            <a:ext cx="27399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400" i="1" dirty="0" smtClean="0"/>
              <a:t>Continuity (Kirchhoff’s current law)</a:t>
            </a:r>
            <a:endParaRPr lang="en-US" altLang="en-US" sz="1400" i="1" dirty="0"/>
          </a:p>
        </p:txBody>
      </p:sp>
    </p:spTree>
    <p:extLst>
      <p:ext uri="{BB962C8B-B14F-4D97-AF65-F5344CB8AC3E}">
        <p14:creationId xmlns:p14="http://schemas.microsoft.com/office/powerpoint/2010/main" val="25997405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Field visualization in 19</a:t>
            </a:r>
            <a:r>
              <a:rPr lang="en-US" baseline="30000" dirty="0" smtClean="0"/>
              <a:t>th</a:t>
            </a:r>
            <a:r>
              <a:rPr lang="en-US" dirty="0" smtClean="0"/>
              <a:t> century</a:t>
            </a:r>
            <a:endParaRPr 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35589"/>
            <a:ext cx="6096000" cy="4131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52600" y="5879068"/>
            <a:ext cx="7010400" cy="369332"/>
          </a:xfrm>
          <a:prstGeom prst="rect">
            <a:avLst/>
          </a:prstGeom>
          <a:noFill/>
        </p:spPr>
        <p:txBody>
          <a:bodyPr wrap="square" rtlCol="0">
            <a:spAutoFit/>
          </a:bodyPr>
          <a:lstStyle/>
          <a:p>
            <a:r>
              <a:rPr lang="en-US" dirty="0" smtClean="0"/>
              <a:t>Michael Faraday, </a:t>
            </a:r>
            <a:r>
              <a:rPr lang="en-US" dirty="0"/>
              <a:t>Experimental Researches in </a:t>
            </a:r>
            <a:r>
              <a:rPr lang="en-US" dirty="0" smtClean="0"/>
              <a:t>Electricity, 1855</a:t>
            </a:r>
            <a:endParaRPr lang="en-US" dirty="0"/>
          </a:p>
        </p:txBody>
      </p:sp>
      <p:sp>
        <p:nvSpPr>
          <p:cNvPr id="5" name="TextBox 4"/>
          <p:cNvSpPr txBox="1"/>
          <p:nvPr/>
        </p:nvSpPr>
        <p:spPr>
          <a:xfrm>
            <a:off x="6172200" y="2685871"/>
            <a:ext cx="2895600" cy="2554545"/>
          </a:xfrm>
          <a:prstGeom prst="rect">
            <a:avLst/>
          </a:prstGeom>
          <a:noFill/>
        </p:spPr>
        <p:txBody>
          <a:bodyPr wrap="square" rtlCol="0">
            <a:spAutoFit/>
          </a:bodyPr>
          <a:lstStyle/>
          <a:p>
            <a:r>
              <a:rPr lang="en-US" sz="1600" dirty="0" smtClean="0"/>
              <a:t>Faraday visualized fields with the iron fillings and almost never used equations;</a:t>
            </a:r>
          </a:p>
          <a:p>
            <a:endParaRPr lang="en-US" sz="1600" dirty="0" smtClean="0"/>
          </a:p>
          <a:p>
            <a:r>
              <a:rPr lang="en-US" sz="1600" dirty="0" smtClean="0"/>
              <a:t>He discovered and described electromagnetic induction (Faraday’s law) using words only;</a:t>
            </a:r>
          </a:p>
          <a:p>
            <a:endParaRPr lang="en-US" sz="1600" dirty="0" smtClean="0"/>
          </a:p>
          <a:p>
            <a:r>
              <a:rPr lang="en-US" sz="1600" dirty="0" smtClean="0"/>
              <a:t>That leaded to the discovery of the Maxwell’s equations…</a:t>
            </a:r>
            <a:endParaRPr lang="en-US" sz="1600" dirty="0"/>
          </a:p>
        </p:txBody>
      </p:sp>
      <p:sp>
        <p:nvSpPr>
          <p:cNvPr id="6" name="Slide Number Placeholder 5"/>
          <p:cNvSpPr>
            <a:spLocks noGrp="1"/>
          </p:cNvSpPr>
          <p:nvPr>
            <p:ph type="sldNum" sz="quarter" idx="12"/>
          </p:nvPr>
        </p:nvSpPr>
        <p:spPr>
          <a:xfrm>
            <a:off x="8229600" y="6356350"/>
            <a:ext cx="533400" cy="365125"/>
          </a:xfrm>
        </p:spPr>
        <p:txBody>
          <a:bodyPr/>
          <a:lstStyle/>
          <a:p>
            <a:fld id="{7CF37F9E-8234-F447-BDD9-4CDE5BD7AFC3}" type="slidenum">
              <a:rPr lang="en-US" smtClean="0"/>
              <a:pPr/>
              <a:t>8</a:t>
            </a:fld>
            <a:endParaRPr lang="en-US" dirty="0"/>
          </a:p>
        </p:txBody>
      </p:sp>
    </p:spTree>
    <p:extLst>
      <p:ext uri="{BB962C8B-B14F-4D97-AF65-F5344CB8AC3E}">
        <p14:creationId xmlns:p14="http://schemas.microsoft.com/office/powerpoint/2010/main" val="13881841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emForce\emDocuments\Miscellenia\Seredov_Fields (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3000" contrast="24000"/>
                    </a14:imgEffect>
                  </a14:imgLayer>
                </a14:imgProps>
              </a:ext>
              <a:ext uri="{28A0092B-C50C-407E-A947-70E740481C1C}">
                <a14:useLocalDpi xmlns:a14="http://schemas.microsoft.com/office/drawing/2010/main" val="0"/>
              </a:ext>
            </a:extLst>
          </a:blip>
          <a:srcRect/>
          <a:stretch>
            <a:fillRect/>
          </a:stretch>
        </p:blipFill>
        <p:spPr bwMode="auto">
          <a:xfrm rot="16200000">
            <a:off x="1228725" y="1027930"/>
            <a:ext cx="4171950" cy="55626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p:txBody>
          <a:bodyPr/>
          <a:lstStyle/>
          <a:p>
            <a:r>
              <a:rPr lang="en-US" dirty="0" smtClean="0"/>
              <a:t>EM fields </a:t>
            </a:r>
            <a:r>
              <a:rPr lang="en-US" dirty="0"/>
              <a:t>visualization </a:t>
            </a:r>
            <a:r>
              <a:rPr lang="en-US" dirty="0" smtClean="0"/>
              <a:t>– 70s &amp; 80s</a:t>
            </a:r>
            <a:endParaRPr lang="en-US" dirty="0"/>
          </a:p>
        </p:txBody>
      </p:sp>
      <p:sp>
        <p:nvSpPr>
          <p:cNvPr id="4" name="TextBox 3"/>
          <p:cNvSpPr txBox="1"/>
          <p:nvPr/>
        </p:nvSpPr>
        <p:spPr>
          <a:xfrm>
            <a:off x="6172200" y="1981200"/>
            <a:ext cx="2819400" cy="3416320"/>
          </a:xfrm>
          <a:prstGeom prst="rect">
            <a:avLst/>
          </a:prstGeom>
          <a:noFill/>
        </p:spPr>
        <p:txBody>
          <a:bodyPr wrap="square" rtlCol="0">
            <a:spAutoFit/>
          </a:bodyPr>
          <a:lstStyle/>
          <a:p>
            <a:r>
              <a:rPr lang="en-US" b="1" dirty="0" smtClean="0"/>
              <a:t>Use of printers:</a:t>
            </a:r>
          </a:p>
          <a:p>
            <a:r>
              <a:rPr lang="en-US" dirty="0" smtClean="0"/>
              <a:t>Electric Field in rectangular waveguide T-junction</a:t>
            </a:r>
          </a:p>
          <a:p>
            <a:endParaRPr lang="en-US" dirty="0"/>
          </a:p>
          <a:p>
            <a:r>
              <a:rPr lang="en-US" dirty="0" smtClean="0"/>
              <a:t>Print out from VOLNA software of B.V. </a:t>
            </a:r>
            <a:r>
              <a:rPr lang="en-US" dirty="0" err="1" smtClean="0"/>
              <a:t>Sestroretzkiy</a:t>
            </a:r>
            <a:r>
              <a:rPr lang="en-US" dirty="0" smtClean="0"/>
              <a:t>, V.M. </a:t>
            </a:r>
            <a:r>
              <a:rPr lang="en-US" dirty="0" err="1" smtClean="0"/>
              <a:t>Seredov</a:t>
            </a:r>
            <a:r>
              <a:rPr lang="en-US" dirty="0" smtClean="0"/>
              <a:t>, N.A. </a:t>
            </a:r>
            <a:r>
              <a:rPr lang="en-US" dirty="0" err="1" smtClean="0"/>
              <a:t>Sadovnikov</a:t>
            </a:r>
            <a:r>
              <a:rPr lang="en-US" dirty="0" smtClean="0"/>
              <a:t>, </a:t>
            </a:r>
            <a:r>
              <a:rPr lang="ru-RU" dirty="0" smtClean="0"/>
              <a:t>МНИИП </a:t>
            </a:r>
            <a:r>
              <a:rPr lang="en-US" dirty="0" smtClean="0"/>
              <a:t>(now Corporation Vega)</a:t>
            </a:r>
          </a:p>
          <a:p>
            <a:endParaRPr lang="en-US" dirty="0"/>
          </a:p>
          <a:p>
            <a:endParaRPr lang="en-US" dirty="0"/>
          </a:p>
          <a:p>
            <a:endParaRPr lang="en-US" dirty="0"/>
          </a:p>
        </p:txBody>
      </p:sp>
      <p:sp>
        <p:nvSpPr>
          <p:cNvPr id="6" name="Right Arrow 5"/>
          <p:cNvSpPr/>
          <p:nvPr/>
        </p:nvSpPr>
        <p:spPr>
          <a:xfrm flipH="1">
            <a:off x="5867400" y="4876800"/>
            <a:ext cx="381000" cy="381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352345" y="4888468"/>
            <a:ext cx="1131400" cy="369332"/>
          </a:xfrm>
          <a:prstGeom prst="rect">
            <a:avLst/>
          </a:prstGeom>
          <a:noFill/>
        </p:spPr>
        <p:txBody>
          <a:bodyPr wrap="none" rtlCol="0">
            <a:spAutoFit/>
          </a:bodyPr>
          <a:lstStyle/>
          <a:p>
            <a:r>
              <a:rPr lang="en-US" i="1" dirty="0" smtClean="0"/>
              <a:t>TE</a:t>
            </a:r>
            <a:r>
              <a:rPr lang="en-US" sz="1200" i="1" dirty="0" smtClean="0"/>
              <a:t>10</a:t>
            </a:r>
            <a:r>
              <a:rPr lang="en-US" i="1" dirty="0" smtClean="0"/>
              <a:t> wave</a:t>
            </a:r>
            <a:endParaRPr lang="en-US" i="1" dirty="0"/>
          </a:p>
        </p:txBody>
      </p:sp>
      <p:sp>
        <p:nvSpPr>
          <p:cNvPr id="9" name="Right Arrow 8"/>
          <p:cNvSpPr/>
          <p:nvPr/>
        </p:nvSpPr>
        <p:spPr>
          <a:xfrm flipH="1">
            <a:off x="533399" y="2971800"/>
            <a:ext cx="381000" cy="381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99774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44400</TotalTime>
  <Words>2491</Words>
  <Application>Microsoft Office PowerPoint</Application>
  <PresentationFormat>On-screen Show (4:3)</PresentationFormat>
  <Paragraphs>384</Paragraphs>
  <Slides>41</Slides>
  <Notes>0</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41</vt:i4>
      </vt:variant>
    </vt:vector>
  </HeadingPairs>
  <TitlesOfParts>
    <vt:vector size="45" baseType="lpstr">
      <vt:lpstr>Office Theme</vt:lpstr>
      <vt:lpstr>Equation</vt:lpstr>
      <vt:lpstr>VISIO</vt:lpstr>
      <vt:lpstr>MathType 6.0 Equation</vt:lpstr>
      <vt:lpstr>High-Speed Digital Field Visualization of Currents and Crosstalk</vt:lpstr>
      <vt:lpstr>Dr. Yuriy Shlepnev Simberian Inc.</vt:lpstr>
      <vt:lpstr>Outline</vt:lpstr>
      <vt:lpstr>PCB/Packaging interconnects:  multiport or black-box description</vt:lpstr>
      <vt:lpstr>Analysis – more “black boxes”</vt:lpstr>
      <vt:lpstr>“Black box” contains fields</vt:lpstr>
      <vt:lpstr>Fields are described by Maxwell’s equations </vt:lpstr>
      <vt:lpstr>Field visualization in 19th century</vt:lpstr>
      <vt:lpstr>EM fields visualization – 70s &amp; 80s</vt:lpstr>
      <vt:lpstr>EM fields visualization – 70s &amp; 80s</vt:lpstr>
      <vt:lpstr>EM fields visualization – 70s &amp; 80s</vt:lpstr>
      <vt:lpstr>90s and 2000s - gaming changed everything…</vt:lpstr>
      <vt:lpstr>Time and Frequency Domains</vt:lpstr>
      <vt:lpstr>Time-harmonic vector fields</vt:lpstr>
      <vt:lpstr>Equations or Pictures</vt:lpstr>
      <vt:lpstr>Field modeling technique: Trefftz Finite Elements</vt:lpstr>
      <vt:lpstr>Fields and currents in strip line</vt:lpstr>
      <vt:lpstr>Electric Field at 1 GHz</vt:lpstr>
      <vt:lpstr>Magnetic Field at 1 GHz</vt:lpstr>
      <vt:lpstr>Currents in Ampere’s law</vt:lpstr>
      <vt:lpstr>Current density in strip line:  current crowding</vt:lpstr>
      <vt:lpstr>Current density in strip line:  transition to skin-effect</vt:lpstr>
      <vt:lpstr>Current density in strip line:  well-developed skin-effect</vt:lpstr>
      <vt:lpstr>Skin depth and reversal of current</vt:lpstr>
      <vt:lpstr>Surface current density</vt:lpstr>
      <vt:lpstr>Power flow density at 1 GHz</vt:lpstr>
      <vt:lpstr>Power flow in strip line</vt:lpstr>
      <vt:lpstr>Power flow in strip line</vt:lpstr>
      <vt:lpstr>Cross-talk in microstrips</vt:lpstr>
      <vt:lpstr>Power flow density in microstrips</vt:lpstr>
      <vt:lpstr>Power flow density in microstrip</vt:lpstr>
      <vt:lpstr>Surface current density in microstrip</vt:lpstr>
      <vt:lpstr>Power flow density at strip lines</vt:lpstr>
      <vt:lpstr>Surface current density in strip lines</vt:lpstr>
      <vt:lpstr>Cross-talk in differential vias</vt:lpstr>
      <vt:lpstr>Power flow density in closely spaced differential vias</vt:lpstr>
      <vt:lpstr>Power flow density in 40-mil separated differential vias</vt:lpstr>
      <vt:lpstr>Power flow density in differential vias with stitching vias</vt:lpstr>
      <vt:lpstr>Surface current density on planes and vias</vt:lpstr>
      <vt:lpstr>More visualization at www.simberian.com... </vt:lpstr>
      <vt:lpstr>Conclusion</vt:lpstr>
    </vt:vector>
  </TitlesOfParts>
  <Company>Horizon House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Janine Love</dc:creator>
  <cp:lastModifiedBy>Yuriy Shlepnev</cp:lastModifiedBy>
  <cp:revision>253</cp:revision>
  <dcterms:created xsi:type="dcterms:W3CDTF">2017-01-04T15:59:32Z</dcterms:created>
  <dcterms:modified xsi:type="dcterms:W3CDTF">2017-08-15T20:03:01Z</dcterms:modified>
</cp:coreProperties>
</file>